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65"/>
  </p:notesMasterIdLst>
  <p:sldIdLst>
    <p:sldId id="256" r:id="rId2"/>
    <p:sldId id="270" r:id="rId3"/>
    <p:sldId id="258" r:id="rId4"/>
    <p:sldId id="257" r:id="rId5"/>
    <p:sldId id="262" r:id="rId6"/>
    <p:sldId id="274" r:id="rId7"/>
    <p:sldId id="261" r:id="rId8"/>
    <p:sldId id="276" r:id="rId9"/>
    <p:sldId id="275" r:id="rId10"/>
    <p:sldId id="277" r:id="rId11"/>
    <p:sldId id="278" r:id="rId12"/>
    <p:sldId id="280" r:id="rId13"/>
    <p:sldId id="281" r:id="rId14"/>
    <p:sldId id="282" r:id="rId15"/>
    <p:sldId id="283" r:id="rId16"/>
    <p:sldId id="284" r:id="rId17"/>
    <p:sldId id="279" r:id="rId18"/>
    <p:sldId id="286" r:id="rId19"/>
    <p:sldId id="269" r:id="rId20"/>
    <p:sldId id="293" r:id="rId21"/>
    <p:sldId id="311" r:id="rId22"/>
    <p:sldId id="291" r:id="rId23"/>
    <p:sldId id="295" r:id="rId24"/>
    <p:sldId id="313" r:id="rId25"/>
    <p:sldId id="314" r:id="rId26"/>
    <p:sldId id="315" r:id="rId27"/>
    <p:sldId id="318" r:id="rId28"/>
    <p:sldId id="320" r:id="rId29"/>
    <p:sldId id="325" r:id="rId30"/>
    <p:sldId id="322" r:id="rId31"/>
    <p:sldId id="326" r:id="rId32"/>
    <p:sldId id="321" r:id="rId33"/>
    <p:sldId id="324" r:id="rId34"/>
    <p:sldId id="327" r:id="rId35"/>
    <p:sldId id="328" r:id="rId36"/>
    <p:sldId id="319" r:id="rId37"/>
    <p:sldId id="296" r:id="rId38"/>
    <p:sldId id="297" r:id="rId39"/>
    <p:sldId id="309" r:id="rId40"/>
    <p:sldId id="317" r:id="rId41"/>
    <p:sldId id="299" r:id="rId42"/>
    <p:sldId id="308" r:id="rId43"/>
    <p:sldId id="306" r:id="rId44"/>
    <p:sldId id="301" r:id="rId45"/>
    <p:sldId id="307" r:id="rId46"/>
    <p:sldId id="298" r:id="rId47"/>
    <p:sldId id="316" r:id="rId48"/>
    <p:sldId id="333" r:id="rId49"/>
    <p:sldId id="332" r:id="rId50"/>
    <p:sldId id="300" r:id="rId51"/>
    <p:sldId id="331" r:id="rId52"/>
    <p:sldId id="330" r:id="rId53"/>
    <p:sldId id="329" r:id="rId54"/>
    <p:sldId id="310" r:id="rId55"/>
    <p:sldId id="264" r:id="rId56"/>
    <p:sldId id="334" r:id="rId57"/>
    <p:sldId id="265" r:id="rId58"/>
    <p:sldId id="260" r:id="rId59"/>
    <p:sldId id="272" r:id="rId60"/>
    <p:sldId id="273" r:id="rId61"/>
    <p:sldId id="266" r:id="rId62"/>
    <p:sldId id="259" r:id="rId63"/>
    <p:sldId id="268" r:id="rId6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837" autoAdjust="0"/>
  </p:normalViewPr>
  <p:slideViewPr>
    <p:cSldViewPr>
      <p:cViewPr varScale="1">
        <p:scale>
          <a:sx n="76" d="100"/>
          <a:sy n="76" d="100"/>
        </p:scale>
        <p:origin x="-2622"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12583E-0B11-4E90-B71F-D9F09B768E81}" type="datetimeFigureOut">
              <a:rPr kumimoji="1" lang="ja-JP" altLang="en-US" smtClean="0"/>
              <a:t>2018/10/30</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5CC93D-BEE9-4BB4-AFEF-E6B83C88E897}" type="slidenum">
              <a:rPr kumimoji="1" lang="ja-JP" altLang="en-US" smtClean="0"/>
              <a:t>‹#›</a:t>
            </a:fld>
            <a:endParaRPr kumimoji="1" lang="ja-JP" altLang="en-US"/>
          </a:p>
        </p:txBody>
      </p:sp>
    </p:spTree>
    <p:extLst>
      <p:ext uri="{BB962C8B-B14F-4D97-AF65-F5344CB8AC3E}">
        <p14:creationId xmlns:p14="http://schemas.microsoft.com/office/powerpoint/2010/main" val="24331358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皆さん、こんにちは、私は</a:t>
            </a:r>
            <a:r>
              <a:rPr kumimoji="1" lang="ja-JP" altLang="en-US" dirty="0" err="1" smtClean="0"/>
              <a:t>じょこ</a:t>
            </a:r>
            <a:r>
              <a:rPr kumimoji="1" lang="ja-JP" altLang="en-US" dirty="0" smtClean="0"/>
              <a:t>うこんと申します。</a:t>
            </a:r>
            <a:endParaRPr kumimoji="1" lang="en-US" altLang="ja-JP" dirty="0" smtClean="0"/>
          </a:p>
          <a:p>
            <a:r>
              <a:rPr kumimoji="1" lang="ja-JP" altLang="en-US" dirty="0" smtClean="0"/>
              <a:t>今日は、学生時代、身に付けた知識、技術について発表させていただきます。</a:t>
            </a:r>
            <a:endParaRPr kumimoji="1" lang="en-US" altLang="ja-JP" dirty="0" smtClean="0"/>
          </a:p>
          <a:p>
            <a:r>
              <a:rPr kumimoji="1" lang="ja-JP" altLang="en-US" dirty="0" smtClean="0"/>
              <a:t>よろしくお願いします。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a:t>
            </a:fld>
            <a:endParaRPr kumimoji="1" lang="ja-JP" altLang="en-US"/>
          </a:p>
        </p:txBody>
      </p:sp>
    </p:spTree>
    <p:extLst>
      <p:ext uri="{BB962C8B-B14F-4D97-AF65-F5344CB8AC3E}">
        <p14:creationId xmlns:p14="http://schemas.microsoft.com/office/powerpoint/2010/main" val="652416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私は</a:t>
            </a:r>
            <a:r>
              <a:rPr kumimoji="1" lang="en-US" altLang="ja-JP" dirty="0" smtClean="0"/>
              <a:t>Unity</a:t>
            </a:r>
            <a:r>
              <a:rPr kumimoji="1" lang="ja-JP" altLang="en-US" dirty="0" smtClean="0"/>
              <a:t>ゲームエンジンと</a:t>
            </a:r>
            <a:r>
              <a:rPr kumimoji="1" lang="en-US" altLang="ja-JP" dirty="0" smtClean="0"/>
              <a:t>VS2017</a:t>
            </a:r>
            <a:r>
              <a:rPr kumimoji="1" lang="ja-JP" altLang="en-US" dirty="0" smtClean="0"/>
              <a:t>を使ってこのゲームを出来上がりました。</a:t>
            </a:r>
            <a:endParaRPr kumimoji="1" lang="en-US" altLang="ja-JP" dirty="0" smtClean="0"/>
          </a:p>
          <a:p>
            <a:r>
              <a:rPr kumimoji="1" lang="en-US" altLang="ja-JP" dirty="0" smtClean="0"/>
              <a:t>Unity</a:t>
            </a:r>
            <a:r>
              <a:rPr kumimoji="1" lang="ja-JP" altLang="en-US" dirty="0" smtClean="0"/>
              <a:t>ゲームエンジンはとても複雑で優れたツールで、どんなゲームも造られます。</a:t>
            </a:r>
            <a:endParaRPr kumimoji="1" lang="en-US" altLang="ja-JP" dirty="0" smtClean="0"/>
          </a:p>
          <a:p>
            <a:r>
              <a:rPr kumimoji="1" lang="ja-JP" altLang="en-US" dirty="0" smtClean="0"/>
              <a:t>使ったプログラミング言語は</a:t>
            </a:r>
            <a:r>
              <a:rPr kumimoji="1" lang="en-US" altLang="ja-JP" dirty="0" smtClean="0"/>
              <a:t>C#</a:t>
            </a:r>
            <a:r>
              <a:rPr kumimoji="1" lang="ja-JP" altLang="en-US" dirty="0" smtClean="0"/>
              <a:t>ですが、</a:t>
            </a:r>
            <a:r>
              <a:rPr kumimoji="1" lang="en-US" altLang="ja-JP" dirty="0" smtClean="0"/>
              <a:t>Unity</a:t>
            </a:r>
            <a:r>
              <a:rPr kumimoji="1" lang="ja-JP" altLang="en-US" dirty="0" smtClean="0"/>
              <a:t>は</a:t>
            </a:r>
            <a:r>
              <a:rPr kumimoji="1" lang="en-US" altLang="ja-JP" dirty="0" smtClean="0"/>
              <a:t>C</a:t>
            </a:r>
            <a:r>
              <a:rPr kumimoji="1" lang="ja-JP" altLang="en-US" dirty="0" smtClean="0"/>
              <a:t>＃をカプセル化しますので、普通の</a:t>
            </a:r>
            <a:r>
              <a:rPr kumimoji="1" lang="en-US" altLang="ja-JP" dirty="0" smtClean="0"/>
              <a:t>C#</a:t>
            </a:r>
            <a:r>
              <a:rPr kumimoji="1" lang="ja-JP" altLang="en-US" dirty="0" smtClean="0"/>
              <a:t>とちょっと違うかもしれません。</a:t>
            </a:r>
            <a:endParaRPr kumimoji="1" lang="en-US" altLang="ja-JP" dirty="0" smtClean="0"/>
          </a:p>
          <a:p>
            <a:r>
              <a:rPr kumimoji="1" lang="ja-JP" altLang="en-US" dirty="0" smtClean="0"/>
              <a:t>ソフトウェアタイプは</a:t>
            </a:r>
            <a:r>
              <a:rPr lang="en-US" altLang="ja-JP" sz="1200" dirty="0" smtClean="0"/>
              <a:t>Windows</a:t>
            </a:r>
            <a:r>
              <a:rPr lang="ja-JP" altLang="en-US" sz="1200" dirty="0" smtClean="0"/>
              <a:t>フォームプログラムです。</a:t>
            </a:r>
            <a:endParaRPr lang="en-US" altLang="ja-JP" sz="1200" dirty="0" smtClean="0"/>
          </a:p>
          <a:p>
            <a:r>
              <a:rPr kumimoji="1" lang="ja-JP" altLang="en-US" sz="1200" dirty="0" smtClean="0"/>
              <a:t>ゲームのサイズは</a:t>
            </a:r>
            <a:r>
              <a:rPr kumimoji="1" lang="en-US" altLang="ja-JP" sz="1200" dirty="0" smtClean="0"/>
              <a:t>200MB</a:t>
            </a:r>
            <a:r>
              <a:rPr kumimoji="1" lang="ja-JP" altLang="en-US" sz="1200" dirty="0" smtClean="0"/>
              <a:t>程度です。</a:t>
            </a:r>
            <a:endParaRPr kumimoji="1" lang="en-US" altLang="ja-JP" sz="1200" dirty="0" smtClean="0"/>
          </a:p>
          <a:p>
            <a:endParaRPr kumimoji="1" lang="ja-JP" altLang="en-US" sz="1200"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３</a:t>
            </a:r>
            <a:r>
              <a:rPr kumimoji="1" lang="en-US" altLang="ja-JP" dirty="0" smtClean="0"/>
              <a:t>D</a:t>
            </a:r>
            <a:r>
              <a:rPr kumimoji="1" lang="ja-JP" altLang="en-US" dirty="0" smtClean="0"/>
              <a:t>ゲームの作成のために、まずは３</a:t>
            </a:r>
            <a:r>
              <a:rPr kumimoji="1" lang="en-US" altLang="ja-JP" dirty="0" smtClean="0"/>
              <a:t>D</a:t>
            </a:r>
            <a:r>
              <a:rPr kumimoji="1" lang="ja-JP" altLang="en-US" dirty="0" smtClean="0"/>
              <a:t>モデルを探します。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３</a:t>
            </a:r>
            <a:r>
              <a:rPr kumimoji="1" lang="en-US" altLang="ja-JP" dirty="0" smtClean="0"/>
              <a:t>D</a:t>
            </a:r>
            <a:r>
              <a:rPr kumimoji="1" lang="ja-JP" altLang="en-US" dirty="0" err="1" smtClean="0"/>
              <a:t>ｓ</a:t>
            </a:r>
            <a:r>
              <a:rPr kumimoji="1" lang="en-US" altLang="ja-JP" dirty="0" smtClean="0"/>
              <a:t>Max</a:t>
            </a:r>
            <a:r>
              <a:rPr kumimoji="1" lang="ja-JP" altLang="en-US" dirty="0" smtClean="0"/>
              <a:t>で自分でモデルをつくるのもできますが</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時間と体力がかかりすぎ、</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たとえば、</a:t>
            </a:r>
            <a:r>
              <a:rPr kumimoji="1" lang="en-US" altLang="ja-JP" dirty="0" smtClean="0"/>
              <a:t>3D</a:t>
            </a:r>
            <a:r>
              <a:rPr kumimoji="1" lang="ja-JP" altLang="en-US" dirty="0" smtClean="0"/>
              <a:t>モデルに骨組みを入れることは非常に細かい作業です。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Unity</a:t>
            </a:r>
            <a:r>
              <a:rPr kumimoji="1" lang="ja-JP" altLang="en-US" dirty="0" err="1" smtClean="0"/>
              <a:t>には</a:t>
            </a:r>
            <a:r>
              <a:rPr kumimoji="1" lang="ja-JP" altLang="en-US" dirty="0" smtClean="0"/>
              <a:t>無料あるいは有料の</a:t>
            </a:r>
            <a:r>
              <a:rPr kumimoji="1" lang="en-US" altLang="ja-JP" dirty="0" smtClean="0"/>
              <a:t>3D</a:t>
            </a:r>
            <a:r>
              <a:rPr kumimoji="1" lang="ja-JP" altLang="en-US" dirty="0" smtClean="0"/>
              <a:t>素材がアセットストアにあります。</a:t>
            </a:r>
            <a:endParaRPr kumimoji="1" lang="en-US" altLang="ja-JP" dirty="0" smtClean="0"/>
          </a:p>
          <a:p>
            <a:r>
              <a:rPr kumimoji="1" lang="ja-JP" altLang="en-US" dirty="0" smtClean="0"/>
              <a:t>私は３</a:t>
            </a:r>
            <a:r>
              <a:rPr kumimoji="1" lang="en-US" altLang="ja-JP" dirty="0" smtClean="0"/>
              <a:t>D</a:t>
            </a:r>
            <a:r>
              <a:rPr kumimoji="1" lang="ja-JP" altLang="en-US" dirty="0" err="1" smtClean="0"/>
              <a:t>ｓ</a:t>
            </a:r>
            <a:r>
              <a:rPr kumimoji="1" lang="en-US" altLang="ja-JP" dirty="0" smtClean="0"/>
              <a:t>Max</a:t>
            </a:r>
            <a:r>
              <a:rPr kumimoji="1" lang="ja-JP" altLang="en-US" dirty="0" smtClean="0"/>
              <a:t>でモデルをつくるに代わり、</a:t>
            </a:r>
            <a:r>
              <a:rPr kumimoji="1" lang="en-US" altLang="ja-JP" dirty="0" smtClean="0"/>
              <a:t>Unity</a:t>
            </a:r>
            <a:r>
              <a:rPr kumimoji="1" lang="ja-JP" altLang="en-US" dirty="0" smtClean="0"/>
              <a:t>のアセットストアを用いて、無料かつ適切な３</a:t>
            </a:r>
            <a:r>
              <a:rPr kumimoji="1" lang="en-US" altLang="ja-JP" dirty="0" smtClean="0"/>
              <a:t>D</a:t>
            </a:r>
            <a:r>
              <a:rPr kumimoji="1" lang="ja-JP" altLang="en-US" dirty="0" smtClean="0"/>
              <a:t>モデルを探しました。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endParaRPr kumimoji="1" lang="en-US" altLang="ja-JP" dirty="0" smtClean="0"/>
          </a:p>
          <a:p>
            <a:r>
              <a:rPr kumimoji="1" lang="en-US" altLang="ja-JP" dirty="0" smtClean="0"/>
              <a:t>Unity</a:t>
            </a:r>
            <a:r>
              <a:rPr kumimoji="1" lang="ja-JP" altLang="en-US" dirty="0" smtClean="0"/>
              <a:t>の</a:t>
            </a:r>
            <a:r>
              <a:rPr kumimoji="1" lang="en-US" altLang="ja-JP" dirty="0" smtClean="0"/>
              <a:t>MTE(Mesh Terrain Editor)</a:t>
            </a:r>
            <a:r>
              <a:rPr kumimoji="1" lang="ja-JP" altLang="en-US" dirty="0" smtClean="0"/>
              <a:t>を利用してゲームの中の環境をデザインします。</a:t>
            </a:r>
            <a:endParaRPr kumimoji="1" lang="en-US" altLang="ja-JP" dirty="0" smtClean="0"/>
          </a:p>
          <a:p>
            <a:r>
              <a:rPr kumimoji="1" lang="en-US" altLang="ja-JP" dirty="0" smtClean="0"/>
              <a:t>MTE</a:t>
            </a:r>
            <a:r>
              <a:rPr kumimoji="1" lang="ja-JP" altLang="en-US" dirty="0" smtClean="0"/>
              <a:t>は日本語で</a:t>
            </a:r>
            <a:r>
              <a:rPr kumimoji="1" lang="ja-JP" altLang="en-US" sz="1200" b="0" i="0" kern="1200" dirty="0" smtClean="0">
                <a:solidFill>
                  <a:schemeClr val="tx1"/>
                </a:solidFill>
                <a:effectLst/>
                <a:latin typeface="+mn-lt"/>
                <a:ea typeface="+mn-ea"/>
                <a:cs typeface="+mn-cs"/>
              </a:rPr>
              <a:t>地形ツールバーという意味です。</a:t>
            </a:r>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Unity</a:t>
            </a:r>
            <a:r>
              <a:rPr kumimoji="1" lang="ja-JP" altLang="en-US" sz="1200" b="0" i="0" kern="1200" dirty="0" smtClean="0">
                <a:solidFill>
                  <a:schemeClr val="tx1"/>
                </a:solidFill>
                <a:effectLst/>
                <a:latin typeface="+mn-lt"/>
                <a:ea typeface="+mn-ea"/>
                <a:cs typeface="+mn-cs"/>
              </a:rPr>
              <a:t>中のツールの一つです。</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この図のように、こちらの部分は</a:t>
            </a:r>
            <a:r>
              <a:rPr kumimoji="1" lang="en-US" altLang="ja-JP" sz="1200" b="0" i="0" kern="1200" dirty="0" smtClean="0">
                <a:solidFill>
                  <a:schemeClr val="tx1"/>
                </a:solidFill>
                <a:effectLst/>
                <a:latin typeface="+mn-lt"/>
                <a:ea typeface="+mn-ea"/>
                <a:cs typeface="+mn-cs"/>
              </a:rPr>
              <a:t>MTE</a:t>
            </a:r>
            <a:r>
              <a:rPr kumimoji="1" lang="ja-JP" altLang="en-US" sz="1200" b="0" i="0" kern="1200" dirty="0" smtClean="0">
                <a:solidFill>
                  <a:schemeClr val="tx1"/>
                </a:solidFill>
                <a:effectLst/>
                <a:latin typeface="+mn-lt"/>
                <a:ea typeface="+mn-ea"/>
                <a:cs typeface="+mn-cs"/>
              </a:rPr>
              <a:t>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次は</a:t>
            </a:r>
            <a:r>
              <a:rPr lang="ja-JP" altLang="en-US" sz="1200" dirty="0" smtClean="0"/>
              <a:t>ファイル管理です。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３</a:t>
            </a:r>
            <a:r>
              <a:rPr lang="en-US" altLang="ja-JP" sz="1200" dirty="0" smtClean="0"/>
              <a:t>D</a:t>
            </a:r>
            <a:r>
              <a:rPr lang="ja-JP" altLang="en-US" sz="1200" dirty="0" smtClean="0"/>
              <a:t>ゲームをつくるために、モデル、シーンやスクリプト （</a:t>
            </a:r>
            <a:r>
              <a:rPr lang="en-US" altLang="ja-JP" sz="1200" dirty="0" smtClean="0"/>
              <a:t>script</a:t>
            </a:r>
            <a:r>
              <a:rPr lang="ja-JP" altLang="en-US" sz="1200" dirty="0" smtClean="0"/>
              <a:t>）など</a:t>
            </a:r>
            <a:r>
              <a:rPr lang="en-US" altLang="ja-JP" sz="1200" dirty="0" smtClean="0"/>
              <a:t>100</a:t>
            </a:r>
            <a:r>
              <a:rPr lang="ja-JP" altLang="en-US" sz="1200" dirty="0" smtClean="0"/>
              <a:t>あまりのファイルがあるから、</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ファイル管理に工夫する必要があります。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ファイル管理には、ファイルタイプ、ファイル構造などの管理が含まれます。</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a:t>
            </a:r>
            <a:r>
              <a:rPr kumimoji="1" lang="ja-JP" altLang="en-US" dirty="0" err="1" smtClean="0"/>
              <a:t>は</a:t>
            </a:r>
            <a:r>
              <a:rPr kumimoji="1" lang="ja-JP" altLang="en-US" dirty="0" smtClean="0"/>
              <a:t>もっとも複雑の部分です。</a:t>
            </a:r>
            <a:endParaRPr kumimoji="1" lang="en-US" altLang="ja-JP" dirty="0" smtClean="0"/>
          </a:p>
          <a:p>
            <a:r>
              <a:rPr kumimoji="1" lang="ja-JP" altLang="en-US" dirty="0" smtClean="0"/>
              <a:t>プレーヤとゾンビのアクションのためのロジック、すなわちコードを書きます。</a:t>
            </a:r>
          </a:p>
          <a:p>
            <a:endParaRPr kumimoji="1" lang="en-US" altLang="ja-JP" dirty="0" smtClean="0"/>
          </a:p>
          <a:p>
            <a:pPr marL="0" indent="0">
              <a:buNone/>
            </a:pPr>
            <a:r>
              <a:rPr lang="ja-JP" altLang="en-US" sz="1200" dirty="0" smtClean="0"/>
              <a:t>プレーヤとゾンビの動きと攻撃のコントロールとか、</a:t>
            </a:r>
            <a:endParaRPr lang="en-US" altLang="ja-JP" sz="1200" dirty="0" smtClean="0"/>
          </a:p>
          <a:p>
            <a:pPr marL="0" indent="0">
              <a:buNone/>
            </a:pPr>
            <a:r>
              <a:rPr lang="ja-JP" altLang="en-US" sz="1200" dirty="0" smtClean="0"/>
              <a:t>ゾンビがどんな状況で死ぬとか、</a:t>
            </a:r>
            <a:endParaRPr lang="en-US" altLang="ja-JP" sz="1200" dirty="0" smtClean="0"/>
          </a:p>
          <a:p>
            <a:pPr marL="0" indent="0">
              <a:buNone/>
            </a:pPr>
            <a:r>
              <a:rPr lang="ja-JP" altLang="en-US" sz="1200" dirty="0" smtClean="0"/>
              <a:t>さまざまなアクションのコントロールをコードで実現しました。</a:t>
            </a:r>
          </a:p>
          <a:p>
            <a:endParaRPr kumimoji="1" lang="en-US" altLang="ja-JP" dirty="0" smtClean="0"/>
          </a:p>
          <a:p>
            <a:r>
              <a:rPr kumimoji="1" lang="ja-JP" altLang="en-US" dirty="0" smtClean="0"/>
              <a:t>一つの例をあげましょう。</a:t>
            </a:r>
            <a:endParaRPr kumimoji="1" lang="en-US" altLang="ja-JP" dirty="0" smtClean="0"/>
          </a:p>
          <a:p>
            <a:r>
              <a:rPr kumimoji="1" lang="ja-JP" altLang="en-US" dirty="0" smtClean="0"/>
              <a:t>このゲームの中に、ゾンビが自発的にプレイヤーに近づくことができます。</a:t>
            </a:r>
            <a:endParaRPr kumimoji="1" lang="en-US" altLang="ja-JP" dirty="0" smtClean="0"/>
          </a:p>
          <a:p>
            <a:r>
              <a:rPr kumimoji="1" lang="ja-JP" altLang="en-US" dirty="0" smtClean="0"/>
              <a:t>これはどうやっているでしょうか？</a:t>
            </a:r>
            <a:endParaRPr kumimoji="1" lang="en-US" altLang="ja-JP" dirty="0" smtClean="0"/>
          </a:p>
          <a:p>
            <a:r>
              <a:rPr kumimoji="1" lang="ja-JP" altLang="en-US" dirty="0" smtClean="0"/>
              <a:t>「プレーヤーの地理座標を取得し、ゾンビをこの座標に進ませて済む」</a:t>
            </a:r>
            <a:endParaRPr kumimoji="1" lang="en-US" altLang="ja-JP" dirty="0" smtClean="0"/>
          </a:p>
          <a:p>
            <a:r>
              <a:rPr kumimoji="1" lang="ja-JP" altLang="en-US" dirty="0" smtClean="0"/>
              <a:t>と思ったら、間違っています。</a:t>
            </a:r>
            <a:endParaRPr kumimoji="1" lang="en-US" altLang="ja-JP" dirty="0" smtClean="0"/>
          </a:p>
          <a:p>
            <a:r>
              <a:rPr kumimoji="1" lang="ja-JP" altLang="en-US" dirty="0" smtClean="0"/>
              <a:t>なぜなら、ゾンビは道路上の障害物に遭遇したときに、どのような処置が必要か？</a:t>
            </a:r>
            <a:endParaRPr kumimoji="1" lang="en-US" altLang="ja-JP" dirty="0" smtClean="0"/>
          </a:p>
          <a:p>
            <a:r>
              <a:rPr kumimoji="1" lang="ja-JP" altLang="en-US" dirty="0" smtClean="0"/>
              <a:t>そして、運動中のゾンビがプレーヤに当たった場合、どうすればいいのか？</a:t>
            </a:r>
            <a:endParaRPr kumimoji="1" lang="en-US" altLang="ja-JP" dirty="0" smtClean="0"/>
          </a:p>
          <a:p>
            <a:r>
              <a:rPr kumimoji="1" lang="ja-JP" altLang="en-US" dirty="0" smtClean="0"/>
              <a:t>などの特別な処置をしなければなりません。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a:t>
            </a:r>
            <a:endParaRPr kumimoji="1" lang="en-US" altLang="ja-JP" dirty="0" smtClean="0"/>
          </a:p>
          <a:p>
            <a:pPr marL="0" indent="0">
              <a:buNone/>
            </a:pPr>
            <a:r>
              <a:rPr lang="ja-JP" altLang="en-US" sz="1200" dirty="0" smtClean="0"/>
              <a:t>ユーザがゲームの様々なパラメータ（</a:t>
            </a:r>
            <a:r>
              <a:rPr lang="en-US" altLang="ja-JP" sz="1200" dirty="0" smtClean="0"/>
              <a:t>parameter</a:t>
            </a:r>
            <a:r>
              <a:rPr lang="ja-JP" altLang="en-US" sz="1200" dirty="0" smtClean="0"/>
              <a:t>）をインタフェースで制御できるように、</a:t>
            </a:r>
            <a:endParaRPr lang="en-US" altLang="ja-JP" sz="1200" dirty="0" smtClean="0"/>
          </a:p>
          <a:p>
            <a:pPr marL="0" indent="0">
              <a:buNone/>
            </a:pPr>
            <a:r>
              <a:rPr lang="ja-JP" altLang="en-US" sz="1200" dirty="0" smtClean="0"/>
              <a:t>明確かつ綺麗なインタフェース開発が必要です。</a:t>
            </a:r>
            <a:endParaRPr lang="en-US" altLang="ja-JP" sz="1200" dirty="0" smtClean="0"/>
          </a:p>
          <a:p>
            <a:pPr marL="0" indent="0">
              <a:buNone/>
            </a:pPr>
            <a:r>
              <a:rPr kumimoji="1" lang="ja-JP" altLang="en-US" dirty="0" smtClean="0"/>
              <a:t>インターフェイスのために、私はもう一つのシーンを開発しました。</a:t>
            </a:r>
            <a:endParaRPr kumimoji="1" lang="en-US" altLang="ja-JP" dirty="0" smtClean="0"/>
          </a:p>
          <a:p>
            <a:endParaRPr kumimoji="1" lang="en-US" altLang="ja-JP" dirty="0" smtClean="0"/>
          </a:p>
          <a:p>
            <a:endParaRPr kumimoji="1" lang="en-US" altLang="ja-JP" dirty="0" smtClean="0"/>
          </a:p>
          <a:p>
            <a:r>
              <a:rPr kumimoji="1" lang="en-US" altLang="ja-JP" dirty="0" smtClean="0"/>
              <a:t>NGUI</a:t>
            </a:r>
            <a:r>
              <a:rPr kumimoji="1" lang="ja-JP" altLang="en-US" dirty="0" smtClean="0"/>
              <a:t>プラグイン　</a:t>
            </a:r>
            <a:r>
              <a:rPr kumimoji="1" lang="zh-CN" altLang="en-US" dirty="0" smtClean="0"/>
              <a:t>插件</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最後は、</a:t>
            </a:r>
            <a:endParaRPr kumimoji="1" lang="en-US" altLang="ja-JP" dirty="0" smtClean="0"/>
          </a:p>
          <a:p>
            <a:r>
              <a:rPr kumimoji="1" lang="ja-JP" altLang="en-US" dirty="0" smtClean="0"/>
              <a:t>ゲームの楽しさを増やすために、</a:t>
            </a:r>
            <a:endParaRPr kumimoji="1" lang="en-US" altLang="ja-JP" dirty="0" smtClean="0"/>
          </a:p>
          <a:p>
            <a:r>
              <a:rPr kumimoji="1" lang="ja-JP" altLang="en-US" dirty="0" smtClean="0"/>
              <a:t>私はプレーヤーの回復を助けられる小道具など多くの道具をシーンに追加しました。</a:t>
            </a:r>
            <a:endParaRPr kumimoji="1" lang="en-US" altLang="ja-JP" dirty="0" smtClean="0"/>
          </a:p>
          <a:p>
            <a:r>
              <a:rPr kumimoji="1" lang="ja-JP" altLang="en-US" dirty="0" smtClean="0"/>
              <a:t>そして、</a:t>
            </a:r>
            <a:endParaRPr kumimoji="1" lang="en-US" altLang="ja-JP" dirty="0" smtClean="0"/>
          </a:p>
          <a:p>
            <a:pPr marL="0" indent="0">
              <a:buNone/>
            </a:pPr>
            <a:r>
              <a:rPr lang="ja-JP" altLang="en-US" sz="1200" dirty="0" smtClean="0"/>
              <a:t>コードでこれらの機能を</a:t>
            </a:r>
            <a:r>
              <a:rPr lang="en-US" altLang="ja-JP" sz="1200" dirty="0" smtClean="0"/>
              <a:t>1</a:t>
            </a:r>
            <a:r>
              <a:rPr lang="ja-JP" altLang="en-US" sz="1200" dirty="0" err="1" smtClean="0"/>
              <a:t>つずつ</a:t>
            </a:r>
            <a:r>
              <a:rPr lang="ja-JP" altLang="en-US" sz="1200" dirty="0" smtClean="0"/>
              <a:t>作成しました。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前の説明のように、</a:t>
            </a:r>
            <a:endParaRPr kumimoji="1" lang="en-US" altLang="ja-JP" dirty="0" smtClean="0"/>
          </a:p>
          <a:p>
            <a:r>
              <a:rPr kumimoji="1" lang="ja-JP" altLang="en-US" dirty="0" smtClean="0"/>
              <a:t>プレーヤとゾンビのアクションのためのロジック（コード）を書くのは</a:t>
            </a:r>
            <a:endParaRPr kumimoji="1" lang="en-US" altLang="ja-JP" dirty="0" smtClean="0"/>
          </a:p>
          <a:p>
            <a:r>
              <a:rPr kumimoji="1" lang="ja-JP" altLang="en-US" dirty="0" smtClean="0"/>
              <a:t>とても複雑で、</a:t>
            </a:r>
            <a:endParaRPr kumimoji="1" lang="en-US" altLang="ja-JP" dirty="0" smtClean="0"/>
          </a:p>
          <a:p>
            <a:r>
              <a:rPr kumimoji="1" lang="ja-JP" altLang="en-US" dirty="0" smtClean="0"/>
              <a:t>物理とか、</a:t>
            </a:r>
            <a:endParaRPr kumimoji="1" lang="en-US" altLang="ja-JP" dirty="0" smtClean="0"/>
          </a:p>
          <a:p>
            <a:r>
              <a:rPr kumimoji="1" lang="ja-JP" altLang="en-US" dirty="0" smtClean="0"/>
              <a:t>数学とか、</a:t>
            </a:r>
            <a:endParaRPr kumimoji="1" lang="en-US" altLang="ja-JP" dirty="0" smtClean="0"/>
          </a:p>
          <a:p>
            <a:r>
              <a:rPr kumimoji="1" lang="ja-JP" altLang="en-US" dirty="0" smtClean="0"/>
              <a:t>さまざまな知識が必要です。</a:t>
            </a:r>
            <a:endParaRPr kumimoji="1" lang="en-US" altLang="ja-JP" dirty="0" smtClean="0"/>
          </a:p>
          <a:p>
            <a:endParaRPr kumimoji="1" lang="en-US" altLang="ja-JP" dirty="0" smtClean="0"/>
          </a:p>
          <a:p>
            <a:r>
              <a:rPr kumimoji="1" lang="ja-JP" altLang="en-US" dirty="0" smtClean="0"/>
              <a:t>この中で、</a:t>
            </a:r>
            <a:endParaRPr kumimoji="1" lang="en-US" altLang="ja-JP" dirty="0" smtClean="0"/>
          </a:p>
          <a:p>
            <a:r>
              <a:rPr kumimoji="1" lang="ja-JP" altLang="en-US" dirty="0" smtClean="0"/>
              <a:t>重力のコントロールは特に難しくて、何度もコードを書き直す必要がありました。</a:t>
            </a:r>
            <a:endParaRPr kumimoji="1" lang="en-US" altLang="ja-JP" dirty="0" smtClean="0"/>
          </a:p>
          <a:p>
            <a:endParaRPr kumimoji="1" lang="en-US" altLang="ja-JP" dirty="0" smtClean="0"/>
          </a:p>
          <a:p>
            <a:r>
              <a:rPr kumimoji="1" lang="ja-JP" altLang="en-US" dirty="0" smtClean="0"/>
              <a:t>そして、</a:t>
            </a:r>
            <a:endParaRPr kumimoji="1" lang="en-US" altLang="ja-JP" dirty="0" smtClean="0"/>
          </a:p>
          <a:p>
            <a:r>
              <a:rPr kumimoji="1" lang="ja-JP" altLang="en-US" dirty="0" smtClean="0"/>
              <a:t>インタフェースロジックの開発も、</a:t>
            </a:r>
            <a:endParaRPr kumimoji="1" lang="en-US" altLang="ja-JP" dirty="0" smtClean="0"/>
          </a:p>
          <a:p>
            <a:r>
              <a:rPr kumimoji="1" lang="ja-JP" altLang="en-US" dirty="0" smtClean="0"/>
              <a:t>機能が向上するにつれて、インタフェースも修正する必要もあります。</a:t>
            </a:r>
            <a:endParaRPr kumimoji="1" lang="en-US" altLang="ja-JP" dirty="0" smtClean="0"/>
          </a:p>
          <a:p>
            <a:r>
              <a:rPr kumimoji="1" lang="ja-JP" altLang="en-US" smtClean="0"/>
              <a:t>こうじょう</a:t>
            </a:r>
            <a:endParaRPr kumimoji="1" lang="en-US" altLang="ja-JP" dirty="0" smtClean="0"/>
          </a:p>
          <a:p>
            <a:r>
              <a:rPr kumimoji="1" lang="ja-JP" altLang="en-US" dirty="0" smtClean="0"/>
              <a:t>では、ゲームを遊びましょう。</a:t>
            </a:r>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lang="en-US" altLang="ja-JP" sz="1200"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次回は、私のもう一つの作品、</a:t>
            </a:r>
            <a:r>
              <a:rPr kumimoji="1" lang="en-US" altLang="ja-JP" dirty="0" smtClean="0"/>
              <a:t>AR</a:t>
            </a:r>
            <a:r>
              <a:rPr kumimoji="1" lang="ja-JP" altLang="en-US" dirty="0" smtClean="0"/>
              <a:t>ゲーム、すなわち拡張現実ゲームを紹介させていただきます。</a:t>
            </a:r>
            <a:endParaRPr kumimoji="1" lang="en-US" altLang="ja-JP" dirty="0" smtClean="0"/>
          </a:p>
          <a:p>
            <a:r>
              <a:rPr kumimoji="1" lang="ja-JP" altLang="en-US" dirty="0" smtClean="0"/>
              <a:t>お楽しみください。</a:t>
            </a:r>
            <a:endParaRPr kumimoji="1" lang="en-US" altLang="ja-JP" dirty="0" smtClean="0"/>
          </a:p>
          <a:p>
            <a:r>
              <a:rPr kumimoji="1" lang="ja-JP" altLang="en-US" dirty="0" smtClean="0"/>
              <a:t>またよろしくお願いします。</a:t>
            </a:r>
            <a:endParaRPr kumimoji="1" lang="en-US" altLang="ja-JP" dirty="0" smtClean="0"/>
          </a:p>
          <a:p>
            <a:endParaRPr kumimoji="1" lang="en-US" altLang="ja-JP" dirty="0" smtClean="0"/>
          </a:p>
          <a:p>
            <a:r>
              <a:rPr kumimoji="1" lang="ja-JP" altLang="en-US" dirty="0" smtClean="0"/>
              <a:t>以上です</a:t>
            </a:r>
            <a:endParaRPr kumimoji="1" lang="en-US" altLang="ja-JP" dirty="0" smtClean="0"/>
          </a:p>
          <a:p>
            <a:r>
              <a:rPr kumimoji="1" lang="ja-JP" altLang="en-US" dirty="0" smtClean="0"/>
              <a:t>ご清聴、ありがとうございました。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まず紹介内容を簡単に説明します。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１．</a:t>
            </a:r>
            <a:r>
              <a:rPr lang="ja-JP" altLang="en-US" dirty="0" smtClean="0"/>
              <a:t>自分の専攻　</a:t>
            </a:r>
            <a:r>
              <a:rPr kumimoji="1" lang="ja-JP" altLang="en-US" dirty="0" smtClean="0"/>
              <a:t>２．</a:t>
            </a:r>
            <a:r>
              <a:rPr lang="ja-JP" altLang="en-US" dirty="0" smtClean="0"/>
              <a:t>プログラミング言語　３．使用してきたツール　４．ソフトウェアの作成経験　５．インターンシップ体験　６．卒業論文について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六つの部分があります。</a:t>
            </a:r>
            <a:endParaRPr lang="en-US" altLang="ja-JP" dirty="0" smtClean="0"/>
          </a:p>
          <a:p>
            <a:r>
              <a:rPr kumimoji="1" lang="ja-JP" altLang="en-US" dirty="0" smtClean="0"/>
              <a:t>今回は、ソフトウェアの作成経験の３</a:t>
            </a:r>
            <a:r>
              <a:rPr kumimoji="1" lang="en-US" altLang="ja-JP" dirty="0" smtClean="0"/>
              <a:t>D</a:t>
            </a:r>
            <a:r>
              <a:rPr kumimoji="1" lang="ja-JP" altLang="en-US" dirty="0" smtClean="0"/>
              <a:t>ゲームの作成まで発表いたしますので、よろしくお願いします。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a:t>
            </a:fld>
            <a:endParaRPr kumimoji="1" lang="ja-JP" altLang="en-US"/>
          </a:p>
        </p:txBody>
      </p:sp>
    </p:spTree>
    <p:extLst>
      <p:ext uri="{BB962C8B-B14F-4D97-AF65-F5344CB8AC3E}">
        <p14:creationId xmlns:p14="http://schemas.microsoft.com/office/powerpoint/2010/main" val="2420174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20</a:t>
            </a:fld>
            <a:endParaRPr kumimoji="1" lang="ja-JP" altLang="en-US"/>
          </a:p>
        </p:txBody>
      </p:sp>
    </p:spTree>
    <p:extLst>
      <p:ext uri="{BB962C8B-B14F-4D97-AF65-F5344CB8AC3E}">
        <p14:creationId xmlns:p14="http://schemas.microsoft.com/office/powerpoint/2010/main" val="914351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皆さん、こんにちは、ジョです。</a:t>
            </a:r>
            <a:endParaRPr kumimoji="1" lang="en-US" altLang="ja-JP" dirty="0" smtClean="0"/>
          </a:p>
          <a:p>
            <a:r>
              <a:rPr kumimoji="1" lang="ja-JP" altLang="en-US" dirty="0" smtClean="0"/>
              <a:t>今回は、</a:t>
            </a:r>
            <a:r>
              <a:rPr kumimoji="1" lang="en-US" altLang="ja-JP" dirty="0" smtClean="0"/>
              <a:t>AR</a:t>
            </a:r>
            <a:r>
              <a:rPr kumimoji="1" lang="ja-JP" altLang="en-US" dirty="0" smtClean="0"/>
              <a:t>ゲームの作成経験について発表させていただきます。</a:t>
            </a:r>
            <a:endParaRPr kumimoji="1" lang="en-US" altLang="ja-JP" dirty="0" smtClean="0"/>
          </a:p>
          <a:p>
            <a:r>
              <a:rPr kumimoji="1" lang="ja-JP" altLang="en-US" dirty="0" smtClean="0"/>
              <a:t>よろしくお願いいたします。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今回の内容は皆さんのご覧のような順番で紹介いたします。</a:t>
            </a:r>
            <a:endParaRPr kumimoji="1" lang="en-US" altLang="ja-JP" dirty="0" smtClean="0"/>
          </a:p>
          <a:p>
            <a:r>
              <a:rPr kumimoji="1" lang="ja-JP" altLang="en-US" dirty="0" smtClean="0"/>
              <a:t>では、始めます。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a:t>
            </a:r>
            <a:r>
              <a:rPr kumimoji="1" lang="en-US" altLang="ja-JP" dirty="0" smtClean="0"/>
              <a:t>VR</a:t>
            </a:r>
            <a:r>
              <a:rPr kumimoji="1" lang="ja-JP" altLang="en-US" dirty="0" smtClean="0"/>
              <a:t>技術、</a:t>
            </a:r>
            <a:r>
              <a:rPr kumimoji="1" lang="en-US" altLang="ja-JP" dirty="0" smtClean="0"/>
              <a:t>AR</a:t>
            </a:r>
            <a:r>
              <a:rPr kumimoji="1" lang="ja-JP" altLang="en-US" dirty="0" smtClean="0"/>
              <a:t>技術、</a:t>
            </a:r>
            <a:r>
              <a:rPr kumimoji="1" lang="en-US" altLang="ja-JP" dirty="0" smtClean="0"/>
              <a:t>MR</a:t>
            </a:r>
            <a:r>
              <a:rPr kumimoji="1" lang="ja-JP" altLang="en-US" dirty="0" smtClean="0"/>
              <a:t>技術について、簡単に説明いたします。</a:t>
            </a:r>
            <a:endParaRPr kumimoji="1" lang="en-US" altLang="ja-JP" dirty="0" smtClean="0"/>
          </a:p>
          <a:p>
            <a:r>
              <a:rPr kumimoji="1" lang="ja-JP" altLang="en-US" dirty="0" smtClean="0"/>
              <a:t>皆さん、</a:t>
            </a:r>
            <a:r>
              <a:rPr kumimoji="1" lang="en-US" altLang="ja-JP" dirty="0" smtClean="0"/>
              <a:t>VR,</a:t>
            </a:r>
            <a:r>
              <a:rPr kumimoji="1" lang="ja-JP" altLang="en-US" dirty="0" smtClean="0"/>
              <a:t>技術、</a:t>
            </a:r>
            <a:r>
              <a:rPr kumimoji="1" lang="en-US" altLang="ja-JP" dirty="0" smtClean="0"/>
              <a:t>AR</a:t>
            </a:r>
            <a:r>
              <a:rPr kumimoji="1" lang="ja-JP" altLang="en-US" dirty="0" smtClean="0"/>
              <a:t>技術、</a:t>
            </a:r>
            <a:r>
              <a:rPr kumimoji="1" lang="en-US" altLang="ja-JP" dirty="0" smtClean="0"/>
              <a:t>MR</a:t>
            </a:r>
            <a:r>
              <a:rPr kumimoji="1" lang="ja-JP" altLang="en-US" dirty="0" smtClean="0"/>
              <a:t>技術をご存じですか。</a:t>
            </a:r>
            <a:endParaRPr kumimoji="1" lang="en-US" altLang="ja-JP" dirty="0" smtClean="0"/>
          </a:p>
          <a:p>
            <a:r>
              <a:rPr kumimoji="1" lang="en-US" altLang="ja-JP" dirty="0" smtClean="0"/>
              <a:t>VR</a:t>
            </a:r>
            <a:r>
              <a:rPr kumimoji="1" lang="ja-JP" altLang="en-US" dirty="0" smtClean="0"/>
              <a:t>は日本語で仮想現実で</a:t>
            </a:r>
            <a:r>
              <a:rPr kumimoji="1" lang="ja-JP" altLang="en-US" dirty="0" smtClean="0"/>
              <a:t>、かそう</a:t>
            </a:r>
            <a:endParaRPr kumimoji="1" lang="en-US" altLang="ja-JP" dirty="0" smtClean="0"/>
          </a:p>
          <a:p>
            <a:r>
              <a:rPr kumimoji="1" lang="en-US" altLang="ja-JP" dirty="0" smtClean="0"/>
              <a:t>AR</a:t>
            </a:r>
            <a:r>
              <a:rPr kumimoji="1" lang="ja-JP" altLang="en-US" dirty="0" smtClean="0"/>
              <a:t>は日本語で拡張現実で</a:t>
            </a:r>
            <a:r>
              <a:rPr kumimoji="1" lang="ja-JP" altLang="en-US" dirty="0" smtClean="0"/>
              <a:t>、かくちょう</a:t>
            </a:r>
            <a:endParaRPr kumimoji="1" lang="en-US" altLang="ja-JP" dirty="0" smtClean="0"/>
          </a:p>
          <a:p>
            <a:r>
              <a:rPr kumimoji="1" lang="en-US" altLang="ja-JP" dirty="0" smtClean="0"/>
              <a:t>MR</a:t>
            </a:r>
            <a:r>
              <a:rPr kumimoji="1" lang="ja-JP" altLang="en-US" dirty="0" smtClean="0"/>
              <a:t>は日本語で複合現実です。（ふくごう）</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VR</a:t>
            </a:r>
            <a:r>
              <a:rPr kumimoji="1" lang="ja-JP" altLang="en-US" dirty="0" smtClean="0"/>
              <a:t>とは、コンピュータ上で現実に似せた仮想世界を作り出し、あたかもそこにいるかのような感覚を体験できる技術です。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たとえば、</a:t>
            </a:r>
            <a:r>
              <a:rPr kumimoji="1" lang="en-US" altLang="ja-JP" dirty="0" smtClean="0"/>
              <a:t>PSVR</a:t>
            </a:r>
            <a:r>
              <a:rPr kumimoji="1" lang="ja-JP" altLang="en-US" dirty="0" smtClean="0"/>
              <a:t>の</a:t>
            </a:r>
            <a:r>
              <a:rPr kumimoji="1" lang="en-US" altLang="ja-JP" dirty="0" smtClean="0"/>
              <a:t>VR</a:t>
            </a:r>
            <a:r>
              <a:rPr kumimoji="1" lang="ja-JP" altLang="en-US" dirty="0" smtClean="0"/>
              <a:t>ゲームとスティーヴン・スピルバーグ 監督の映画</a:t>
            </a:r>
            <a:r>
              <a:rPr lang="ja-JP" altLang="en-US" sz="1200" dirty="0" smtClean="0"/>
              <a:t>レディ・プレイヤー</a:t>
            </a:r>
            <a:r>
              <a:rPr lang="en-US" altLang="ja-JP" sz="1200" dirty="0" smtClean="0"/>
              <a:t>1</a:t>
            </a:r>
            <a:r>
              <a:rPr lang="ja-JP" altLang="en-US" sz="1200" dirty="0" smtClean="0"/>
              <a:t>のなかの技術です。</a:t>
            </a:r>
            <a:endParaRPr kumimoji="1" lang="en-US" altLang="ja-JP" dirty="0" smtClean="0"/>
          </a:p>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「もう一つの空間・世界」をつくる</a:t>
            </a:r>
            <a:r>
              <a:rPr kumimoji="1" lang="en-US" altLang="ja-JP" sz="1200" b="0" i="0" kern="1200" dirty="0" smtClean="0">
                <a:solidFill>
                  <a:schemeClr val="tx1"/>
                </a:solidFill>
                <a:effectLst/>
                <a:latin typeface="+mn-lt"/>
                <a:ea typeface="+mn-ea"/>
                <a:cs typeface="+mn-cs"/>
              </a:rPr>
              <a:t>VR</a:t>
            </a:r>
            <a:r>
              <a:rPr kumimoji="1" lang="ja-JP" altLang="en-US" sz="1200" b="0" i="0" kern="1200" dirty="0" smtClean="0">
                <a:solidFill>
                  <a:schemeClr val="tx1"/>
                </a:solidFill>
                <a:effectLst/>
                <a:latin typeface="+mn-lt"/>
                <a:ea typeface="+mn-ea"/>
                <a:cs typeface="+mn-cs"/>
              </a:rPr>
              <a:t>に対して、</a:t>
            </a:r>
            <a:r>
              <a:rPr kumimoji="1" lang="en-US" altLang="ja-JP" sz="1200" b="0" i="0" kern="1200" dirty="0" smtClean="0">
                <a:solidFill>
                  <a:schemeClr val="tx1"/>
                </a:solidFill>
                <a:effectLst/>
                <a:latin typeface="+mn-lt"/>
                <a:ea typeface="+mn-ea"/>
                <a:cs typeface="+mn-cs"/>
              </a:rPr>
              <a:t>AR</a:t>
            </a:r>
            <a:r>
              <a:rPr kumimoji="1" lang="ja-JP" altLang="en-US" sz="1200" b="0" i="0" kern="1200" dirty="0" smtClean="0">
                <a:solidFill>
                  <a:schemeClr val="tx1"/>
                </a:solidFill>
                <a:effectLst/>
                <a:latin typeface="+mn-lt"/>
                <a:ea typeface="+mn-ea"/>
                <a:cs typeface="+mn-cs"/>
              </a:rPr>
              <a:t>すなわち拡張現実は現実世界にデジタル情報を付与し、</a:t>
            </a:r>
            <a:r>
              <a:rPr kumimoji="1" lang="en-US" altLang="ja-JP" sz="1200" b="0" i="0" kern="1200" dirty="0" smtClean="0">
                <a:solidFill>
                  <a:schemeClr val="tx1"/>
                </a:solidFill>
                <a:effectLst/>
                <a:latin typeface="+mn-lt"/>
                <a:ea typeface="+mn-ea"/>
                <a:cs typeface="+mn-cs"/>
              </a:rPr>
              <a:t>CG</a:t>
            </a:r>
            <a:r>
              <a:rPr kumimoji="1" lang="ja-JP" altLang="en-US" sz="1200" b="0" i="0" kern="1200" dirty="0" smtClean="0">
                <a:solidFill>
                  <a:schemeClr val="tx1"/>
                </a:solidFill>
                <a:effectLst/>
                <a:latin typeface="+mn-lt"/>
                <a:ea typeface="+mn-ea"/>
                <a:cs typeface="+mn-cs"/>
              </a:rPr>
              <a:t>などで作った仮想現実を現実世界に反映（拡張）していく技術です。　</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たとえば、ナイアンティックの大人気ゲーム</a:t>
            </a:r>
            <a:r>
              <a:rPr kumimoji="1" lang="en-US" altLang="ja-JP" sz="1200" b="0" i="0" kern="1200" dirty="0" err="1" smtClean="0">
                <a:solidFill>
                  <a:schemeClr val="tx1"/>
                </a:solidFill>
                <a:effectLst/>
                <a:latin typeface="+mn-lt"/>
                <a:ea typeface="+mn-ea"/>
                <a:cs typeface="+mn-cs"/>
              </a:rPr>
              <a:t>Pokemon</a:t>
            </a:r>
            <a:r>
              <a:rPr kumimoji="1" lang="ja-JP" altLang="en-US" sz="1200" b="0" i="0" kern="1200" dirty="0" smtClean="0">
                <a:solidFill>
                  <a:schemeClr val="tx1"/>
                </a:solidFill>
                <a:effectLst/>
                <a:latin typeface="+mn-lt"/>
                <a:ea typeface="+mn-ea"/>
                <a:cs typeface="+mn-cs"/>
              </a:rPr>
              <a:t>　</a:t>
            </a:r>
            <a:r>
              <a:rPr kumimoji="1" lang="en-US" altLang="ja-JP" sz="1200" b="0" i="0" kern="1200" dirty="0" smtClean="0">
                <a:solidFill>
                  <a:schemeClr val="tx1"/>
                </a:solidFill>
                <a:effectLst/>
                <a:latin typeface="+mn-lt"/>
                <a:ea typeface="+mn-ea"/>
                <a:cs typeface="+mn-cs"/>
              </a:rPr>
              <a:t>Go</a:t>
            </a:r>
            <a:r>
              <a:rPr kumimoji="1" lang="ja-JP" altLang="en-US" sz="1200" b="0" i="0" kern="1200" dirty="0" smtClean="0">
                <a:solidFill>
                  <a:schemeClr val="tx1"/>
                </a:solidFill>
                <a:effectLst/>
                <a:latin typeface="+mn-lt"/>
                <a:ea typeface="+mn-ea"/>
                <a:cs typeface="+mn-cs"/>
              </a:rPr>
              <a:t>で使われた技術です。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MR</a:t>
            </a:r>
            <a:r>
              <a:rPr kumimoji="1" lang="ja-JP" altLang="en-US" dirty="0" smtClean="0"/>
              <a:t>は</a:t>
            </a:r>
            <a:r>
              <a:rPr kumimoji="1" lang="en-US" altLang="ja-JP" dirty="0" smtClean="0"/>
              <a:t>CG</a:t>
            </a:r>
            <a:r>
              <a:rPr kumimoji="1" lang="ja-JP" altLang="en-US" dirty="0" smtClean="0"/>
              <a:t>などで人工的に作られた仮想世界と現実世界の情報を組み合わせて、仮想世界と現実世界を融合させる技術です。　　</a:t>
            </a:r>
            <a:endParaRPr kumimoji="1" lang="en-US" altLang="ja-JP" dirty="0" smtClean="0"/>
          </a:p>
          <a:p>
            <a:r>
              <a:rPr kumimoji="1" lang="ja-JP" altLang="en-US" dirty="0" smtClean="0"/>
              <a:t>ちょっと理解にくいですが、ここでちょっと</a:t>
            </a:r>
            <a:r>
              <a:rPr kumimoji="1" lang="en-US" altLang="ja-JP" dirty="0" smtClean="0"/>
              <a:t>Microsoft </a:t>
            </a:r>
            <a:r>
              <a:rPr kumimoji="1" lang="en-US" altLang="ja-JP" dirty="0" err="1" smtClean="0"/>
              <a:t>HoloLens</a:t>
            </a:r>
            <a:r>
              <a:rPr kumimoji="1" lang="ja-JP" altLang="en-US" dirty="0" smtClean="0"/>
              <a:t>の動画を見せていただきます。</a:t>
            </a:r>
            <a:endParaRPr kumimoji="1" lang="en-US" altLang="ja-JP" dirty="0" smtClean="0"/>
          </a:p>
          <a:p>
            <a:endParaRPr kumimoji="1" lang="en-US" altLang="ja-JP" dirty="0" smtClean="0"/>
          </a:p>
          <a:p>
            <a:r>
              <a:rPr kumimoji="1" lang="ja-JP" altLang="en-US" dirty="0" smtClean="0"/>
              <a:t>まだ理解するのは少し難しいかもしれません。</a:t>
            </a:r>
            <a:endParaRPr kumimoji="1" lang="en-US" altLang="ja-JP" dirty="0" smtClean="0"/>
          </a:p>
          <a:p>
            <a:r>
              <a:rPr kumimoji="1" lang="ja-JP" altLang="en-US" dirty="0" smtClean="0"/>
              <a:t>もっと簡単な説明をいたします。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たとえば、これは仮想世界、これは現実世界、これは人間です。</a:t>
            </a:r>
            <a:endParaRPr kumimoji="1" lang="en-US" altLang="ja-JP" dirty="0" smtClean="0"/>
          </a:p>
          <a:p>
            <a:r>
              <a:rPr kumimoji="1" lang="ja-JP" altLang="en-US" dirty="0" smtClean="0"/>
              <a:t>仮想世界に</a:t>
            </a:r>
            <a:r>
              <a:rPr kumimoji="1" lang="ja-JP" altLang="en-US" sz="1200" b="0" i="0" kern="1200" dirty="0" smtClean="0">
                <a:solidFill>
                  <a:schemeClr val="tx1"/>
                </a:solidFill>
                <a:effectLst/>
                <a:latin typeface="+mn-lt"/>
                <a:ea typeface="+mn-ea"/>
                <a:cs typeface="+mn-cs"/>
              </a:rPr>
              <a:t>ピカチュウたちが住んでいます。</a:t>
            </a:r>
            <a:endParaRPr kumimoji="1" lang="en-US" altLang="ja-JP" dirty="0" smtClean="0"/>
          </a:p>
          <a:p>
            <a:r>
              <a:rPr kumimoji="1" lang="ja-JP" altLang="en-US" dirty="0" smtClean="0"/>
              <a:t>では、</a:t>
            </a:r>
            <a:r>
              <a:rPr kumimoji="1" lang="en-US" altLang="ja-JP" dirty="0" smtClean="0"/>
              <a:t>VR</a:t>
            </a:r>
            <a:r>
              <a:rPr kumimoji="1" lang="ja-JP" altLang="en-US" dirty="0" smtClean="0"/>
              <a:t>いったい何の意味でしょうか。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簡単に説明すれば、人間はある技術を利用してただ仮想世界にいて、</a:t>
            </a:r>
            <a:endParaRPr kumimoji="1" lang="en-US" altLang="ja-JP" dirty="0" smtClean="0"/>
          </a:p>
          <a:p>
            <a:r>
              <a:rPr kumimoji="1" lang="ja-JP" altLang="en-US" dirty="0" smtClean="0"/>
              <a:t>周りのすべては仮想世界のものであれば、</a:t>
            </a:r>
            <a:endParaRPr kumimoji="1" lang="en-US" altLang="ja-JP" dirty="0" smtClean="0"/>
          </a:p>
          <a:p>
            <a:r>
              <a:rPr kumimoji="1" lang="ja-JP" altLang="en-US" dirty="0" smtClean="0"/>
              <a:t>この技術をバーチャルリアリティ、</a:t>
            </a:r>
            <a:endParaRPr kumimoji="1" lang="en-US" altLang="ja-JP" dirty="0" smtClean="0"/>
          </a:p>
          <a:p>
            <a:r>
              <a:rPr kumimoji="1" lang="ja-JP" altLang="en-US" dirty="0" smtClean="0"/>
              <a:t>すなわち仮想現実と言います。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今、人気のある</a:t>
            </a:r>
            <a:r>
              <a:rPr kumimoji="1" lang="en-US" altLang="ja-JP" dirty="0" smtClean="0"/>
              <a:t>VR</a:t>
            </a:r>
            <a:r>
              <a:rPr kumimoji="1" lang="ja-JP" altLang="en-US" dirty="0" smtClean="0"/>
              <a:t>デバイスには</a:t>
            </a:r>
            <a:r>
              <a:rPr kumimoji="1" lang="en-US" altLang="ja-JP" dirty="0" smtClean="0"/>
              <a:t>HTC</a:t>
            </a:r>
            <a:r>
              <a:rPr kumimoji="1" lang="ja-JP" altLang="en-US" dirty="0" smtClean="0"/>
              <a:t>の</a:t>
            </a:r>
            <a:r>
              <a:rPr kumimoji="1" lang="en-US" altLang="ja-JP" dirty="0" smtClean="0"/>
              <a:t>VIVE</a:t>
            </a:r>
            <a:r>
              <a:rPr kumimoji="1" lang="ja-JP" altLang="en-US" dirty="0" err="1" smtClean="0"/>
              <a:t>、</a:t>
            </a:r>
            <a:r>
              <a:rPr kumimoji="1" lang="en-US" altLang="ja-JP" dirty="0" err="1" smtClean="0"/>
              <a:t>FaceBook</a:t>
            </a:r>
            <a:r>
              <a:rPr kumimoji="1" lang="ja-JP" altLang="en-US" dirty="0" smtClean="0"/>
              <a:t>の</a:t>
            </a:r>
            <a:r>
              <a:rPr kumimoji="1" lang="en-US" altLang="ja-JP" dirty="0" smtClean="0"/>
              <a:t>oculus</a:t>
            </a:r>
            <a:r>
              <a:rPr kumimoji="1" lang="ja-JP" altLang="en-US" dirty="0" smtClean="0"/>
              <a:t>やソニーの</a:t>
            </a:r>
            <a:r>
              <a:rPr kumimoji="1" lang="en-US" altLang="ja-JP" dirty="0" smtClean="0"/>
              <a:t>PlayStation VR</a:t>
            </a:r>
            <a:r>
              <a:rPr kumimoji="1" lang="ja-JP" altLang="en-US" dirty="0" smtClean="0"/>
              <a:t>などがあります。</a:t>
            </a:r>
            <a:endParaRPr kumimoji="1" lang="en-US" altLang="ja-JP" dirty="0" smtClean="0"/>
          </a:p>
          <a:p>
            <a:r>
              <a:rPr kumimoji="1" lang="ja-JP" altLang="en-US" dirty="0" smtClean="0"/>
              <a:t>すべては</a:t>
            </a:r>
            <a:r>
              <a:rPr kumimoji="1" lang="en-US" altLang="ja-JP" dirty="0" smtClean="0"/>
              <a:t>VR</a:t>
            </a:r>
            <a:r>
              <a:rPr kumimoji="1" lang="ja-JP" altLang="en-US" dirty="0" smtClean="0"/>
              <a:t>ゴーグルです。</a:t>
            </a:r>
            <a:endParaRPr kumimoji="1" lang="en-US" altLang="ja-JP" dirty="0" smtClean="0"/>
          </a:p>
          <a:p>
            <a:r>
              <a:rPr kumimoji="1" lang="en-US" altLang="ja-JP" dirty="0" smtClean="0"/>
              <a:t>VR</a:t>
            </a:r>
            <a:r>
              <a:rPr kumimoji="1" lang="ja-JP" altLang="en-US" dirty="0" smtClean="0"/>
              <a:t>に興味があれば、皆さんも自分のスマートフォンを使ってシンプルな</a:t>
            </a:r>
            <a:r>
              <a:rPr kumimoji="1" lang="en-US" altLang="ja-JP" dirty="0" smtClean="0"/>
              <a:t>VR</a:t>
            </a:r>
            <a:r>
              <a:rPr kumimoji="1" lang="ja-JP" altLang="en-US" dirty="0" smtClean="0"/>
              <a:t>ゴーグルを作ることができます。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まずは、自分の専攻を説明させていただきます。</a:t>
            </a:r>
            <a:endParaRPr kumimoji="1" lang="en-US" altLang="ja-JP" dirty="0" smtClean="0"/>
          </a:p>
          <a:p>
            <a:r>
              <a:rPr kumimoji="1" lang="ja-JP" altLang="en-US" dirty="0" smtClean="0"/>
              <a:t>私は、今年６月にデジタルメディア技術を専攻として中国の東北大学から卒業しました。</a:t>
            </a:r>
            <a:endParaRPr kumimoji="1" lang="en-US" altLang="ja-JP" dirty="0" smtClean="0"/>
          </a:p>
          <a:p>
            <a:r>
              <a:rPr kumimoji="1" lang="ja-JP" altLang="en-US" dirty="0" smtClean="0"/>
              <a:t>デジタルメディア技術とは主に新しい画像ソフトウェアをつくるために誕生した専攻です。</a:t>
            </a:r>
            <a:endParaRPr kumimoji="1" lang="en-US" altLang="ja-JP" dirty="0" smtClean="0"/>
          </a:p>
          <a:p>
            <a:r>
              <a:rPr kumimoji="1" lang="ja-JP" altLang="en-US" dirty="0" smtClean="0"/>
              <a:t>いま、中国のインターネットユーザーが着実に増加しており、イノベーションが拡大しております。</a:t>
            </a:r>
            <a:endParaRPr kumimoji="1" lang="en-US" altLang="ja-JP" dirty="0" smtClean="0"/>
          </a:p>
          <a:p>
            <a:r>
              <a:rPr kumimoji="1" lang="ja-JP" altLang="en-US" dirty="0" smtClean="0"/>
              <a:t>オンライン　エンターテイメントや交通ツールのシェアリング、モバイル決済、電子商取引、広告などの発展の勢いは驚異的です。</a:t>
            </a:r>
            <a:endParaRPr kumimoji="1" lang="en-US" altLang="ja-JP" dirty="0" smtClean="0"/>
          </a:p>
          <a:p>
            <a:r>
              <a:rPr kumimoji="1" lang="ja-JP" altLang="en-US" dirty="0" smtClean="0"/>
              <a:t>そして、たくさんの新しい専攻が誕生しました。</a:t>
            </a:r>
            <a:endParaRPr kumimoji="1" lang="en-US" altLang="ja-JP" dirty="0" smtClean="0"/>
          </a:p>
          <a:p>
            <a:r>
              <a:rPr kumimoji="1" lang="ja-JP" altLang="en-US" dirty="0" smtClean="0"/>
              <a:t>私の専攻はその中の一つで、ソフトウェアの画像処理のニーズを満たすために誕生しました。</a:t>
            </a:r>
            <a:endParaRPr kumimoji="1" lang="en-US" altLang="ja-JP" dirty="0" smtClean="0"/>
          </a:p>
          <a:p>
            <a:r>
              <a:rPr kumimoji="1" lang="ja-JP" altLang="en-US" dirty="0" smtClean="0"/>
              <a:t>たとえば、顔認識、次世代ゲーム、コンピュータビジョンなどのニーズ</a:t>
            </a:r>
            <a:endParaRPr kumimoji="1" lang="en-US" altLang="ja-JP" dirty="0" smtClean="0"/>
          </a:p>
          <a:p>
            <a:endParaRPr kumimoji="1" lang="en-US" altLang="ja-JP" dirty="0" smtClean="0"/>
          </a:p>
          <a:p>
            <a:r>
              <a:rPr kumimoji="1" lang="ja-JP" altLang="en-US" dirty="0" smtClean="0"/>
              <a:t>それで、私は以上のコースを勉強しました。</a:t>
            </a:r>
            <a:endParaRPr kumimoji="1" lang="en-US" altLang="ja-JP" dirty="0" smtClean="0"/>
          </a:p>
          <a:p>
            <a:r>
              <a:rPr kumimoji="1" lang="ja-JP" altLang="en-US" dirty="0" smtClean="0"/>
              <a:t>ほかのコースもたくさんありますが、その一部を選びました。</a:t>
            </a:r>
            <a:endParaRPr kumimoji="1" lang="en-US" altLang="ja-JP" dirty="0" smtClean="0"/>
          </a:p>
          <a:p>
            <a:r>
              <a:rPr kumimoji="1" lang="ja-JP" altLang="en-US" dirty="0" smtClean="0"/>
              <a:t>この部分のコースは基本的なコースです。</a:t>
            </a:r>
            <a:endParaRPr kumimoji="1" lang="en-US" altLang="ja-JP" dirty="0" smtClean="0"/>
          </a:p>
          <a:p>
            <a:r>
              <a:rPr kumimoji="1" lang="ja-JP" altLang="en-US" dirty="0" smtClean="0"/>
              <a:t>このコースの中で一番難しいと思うのはアルゴリズムです。</a:t>
            </a:r>
            <a:endParaRPr kumimoji="1" lang="en-US" altLang="ja-JP" dirty="0" smtClean="0"/>
          </a:p>
          <a:p>
            <a:r>
              <a:rPr kumimoji="1" lang="ja-JP" altLang="en-US" dirty="0" smtClean="0"/>
              <a:t>グラフ理論とか、遺伝的アルゴリズムとか</a:t>
            </a:r>
            <a:endParaRPr kumimoji="1" lang="en-US" altLang="ja-JP" dirty="0" smtClean="0"/>
          </a:p>
          <a:p>
            <a:r>
              <a:rPr kumimoji="1" lang="ja-JP" altLang="en-US" dirty="0" smtClean="0"/>
              <a:t>その時、たいへんでした。</a:t>
            </a:r>
            <a:endParaRPr kumimoji="1" lang="en-US" altLang="ja-JP" dirty="0" smtClean="0"/>
          </a:p>
          <a:p>
            <a:endParaRPr kumimoji="1" lang="en-US" altLang="ja-JP" dirty="0" smtClean="0"/>
          </a:p>
          <a:p>
            <a:r>
              <a:rPr kumimoji="1" lang="ja-JP" altLang="en-US" dirty="0" smtClean="0"/>
              <a:t>下半分のコースは私の趣味のコースです。</a:t>
            </a:r>
            <a:endParaRPr kumimoji="1" lang="en-US" altLang="ja-JP" dirty="0" smtClean="0"/>
          </a:p>
          <a:p>
            <a:r>
              <a:rPr kumimoji="1" lang="ja-JP" altLang="en-US" dirty="0" smtClean="0"/>
              <a:t>画像処理は私の趣味で、今も学び続けてます。</a:t>
            </a:r>
            <a:endParaRPr kumimoji="1" lang="en-US" altLang="ja-JP" dirty="0" smtClean="0"/>
          </a:p>
          <a:p>
            <a:r>
              <a:rPr kumimoji="1" lang="ja-JP" altLang="en-US" dirty="0" smtClean="0"/>
              <a:t>そして、</a:t>
            </a:r>
            <a:r>
              <a:rPr kumimoji="1" lang="en-US" altLang="ja-JP" dirty="0" smtClean="0"/>
              <a:t>VR</a:t>
            </a:r>
            <a:r>
              <a:rPr kumimoji="1" lang="ja-JP" altLang="en-US" dirty="0" smtClean="0"/>
              <a:t>技術は未来に向けて、大事な技術で、興味もあります。</a:t>
            </a:r>
            <a:endParaRPr kumimoji="1" lang="en-US" altLang="ja-JP" dirty="0" smtClean="0"/>
          </a:p>
          <a:p>
            <a:r>
              <a:rPr kumimoji="1" lang="ja-JP" altLang="en-US" dirty="0" smtClean="0"/>
              <a:t>で、この最後のコースは人類の未来にとってとても重要な知識であると思います。</a:t>
            </a:r>
            <a:endParaRPr kumimoji="1" lang="en-US" altLang="ja-JP" dirty="0" smtClean="0"/>
          </a:p>
          <a:p>
            <a:r>
              <a:rPr kumimoji="1" lang="ja-JP" altLang="en-US" dirty="0" smtClean="0"/>
              <a:t>実は、私の卒業論文もその一部の畳み込みニューラルネットワーク、英語で略して</a:t>
            </a:r>
            <a:r>
              <a:rPr kumimoji="1" lang="en-US" altLang="ja-JP" dirty="0" smtClean="0"/>
              <a:t>CNN</a:t>
            </a:r>
            <a:r>
              <a:rPr kumimoji="1" lang="ja-JP" altLang="en-US" dirty="0" smtClean="0"/>
              <a:t>という技術を用いて作成されたものです。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a:t>
            </a:fld>
            <a:endParaRPr kumimoji="1" lang="ja-JP" altLang="en-US"/>
          </a:p>
        </p:txBody>
      </p:sp>
    </p:spTree>
    <p:extLst>
      <p:ext uri="{BB962C8B-B14F-4D97-AF65-F5344CB8AC3E}">
        <p14:creationId xmlns:p14="http://schemas.microsoft.com/office/powerpoint/2010/main" val="4024990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続きます。</a:t>
            </a:r>
            <a:endParaRPr kumimoji="1" lang="en-US" altLang="ja-JP" dirty="0" smtClean="0"/>
          </a:p>
          <a:p>
            <a:r>
              <a:rPr kumimoji="1" lang="ja-JP" altLang="en-US" dirty="0" smtClean="0"/>
              <a:t>皆さんは、今現実世界にいますね。</a:t>
            </a:r>
            <a:endParaRPr kumimoji="1" lang="en-US" altLang="ja-JP" dirty="0" smtClean="0"/>
          </a:p>
          <a:p>
            <a:r>
              <a:rPr kumimoji="1" lang="ja-JP" altLang="en-US" dirty="0" smtClean="0"/>
              <a:t>たとえば、この時、皆さんは現実世界のものを見る同時に仮想世界からの一部のもの、たとえばピカチュウなども見えれば、この技術は</a:t>
            </a:r>
            <a:r>
              <a:rPr kumimoji="1" lang="en-US" altLang="ja-JP" dirty="0" smtClean="0"/>
              <a:t>AR</a:t>
            </a:r>
            <a:r>
              <a:rPr kumimoji="1" lang="ja-JP" altLang="en-US" dirty="0" smtClean="0"/>
              <a:t>と言われます。</a:t>
            </a:r>
            <a:endParaRPr kumimoji="1" lang="en-US" altLang="ja-JP" dirty="0" smtClean="0"/>
          </a:p>
          <a:p>
            <a:endParaRPr kumimoji="1" lang="en-US" altLang="ja-JP" dirty="0" smtClean="0"/>
          </a:p>
          <a:p>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AR</a:t>
            </a:r>
            <a:r>
              <a:rPr kumimoji="1" lang="ja-JP" altLang="en-US" dirty="0" smtClean="0"/>
              <a:t>技術は、ハードウェアの性能に対する要求が高くないので、現在ではスマートフォンによる</a:t>
            </a:r>
            <a:r>
              <a:rPr kumimoji="1" lang="en-US" altLang="ja-JP" dirty="0" smtClean="0"/>
              <a:t>AR</a:t>
            </a:r>
            <a:r>
              <a:rPr kumimoji="1" lang="ja-JP" altLang="en-US" dirty="0" smtClean="0"/>
              <a:t>アプリの開発が主流となっています。</a:t>
            </a:r>
            <a:endParaRPr kumimoji="1" lang="en-US" altLang="ja-JP" dirty="0" smtClean="0"/>
          </a:p>
          <a:p>
            <a:r>
              <a:rPr kumimoji="1" lang="ja-JP" altLang="en-US" dirty="0" smtClean="0"/>
              <a:t>今、</a:t>
            </a:r>
            <a:r>
              <a:rPr kumimoji="1" lang="en-US" altLang="ja-JP" dirty="0" smtClean="0"/>
              <a:t>PTC</a:t>
            </a:r>
            <a:r>
              <a:rPr kumimoji="1" lang="ja-JP" altLang="en-US" dirty="0" smtClean="0"/>
              <a:t>の</a:t>
            </a:r>
            <a:r>
              <a:rPr kumimoji="1" lang="en-US" altLang="ja-JP" dirty="0" err="1" smtClean="0"/>
              <a:t>Vuforia</a:t>
            </a:r>
            <a:r>
              <a:rPr kumimoji="1" lang="ja-JP" altLang="en-US" dirty="0" err="1" smtClean="0"/>
              <a:t>、</a:t>
            </a:r>
            <a:r>
              <a:rPr kumimoji="1" lang="en-US" altLang="ja-JP" dirty="0" err="1" smtClean="0"/>
              <a:t>VisionStar</a:t>
            </a:r>
            <a:r>
              <a:rPr kumimoji="1" lang="ja-JP" altLang="en-US" dirty="0" smtClean="0"/>
              <a:t>の</a:t>
            </a:r>
            <a:r>
              <a:rPr kumimoji="1" lang="en-US" altLang="ja-JP" dirty="0" err="1" smtClean="0"/>
              <a:t>EasyAR</a:t>
            </a:r>
            <a:r>
              <a:rPr kumimoji="1" lang="ja-JP" altLang="en-US" dirty="0" err="1" smtClean="0"/>
              <a:t>、</a:t>
            </a:r>
            <a:r>
              <a:rPr kumimoji="1" lang="en-US" altLang="ja-JP" dirty="0" smtClean="0"/>
              <a:t>Apple</a:t>
            </a:r>
            <a:r>
              <a:rPr kumimoji="1" lang="ja-JP" altLang="en-US" dirty="0" smtClean="0"/>
              <a:t>の</a:t>
            </a:r>
            <a:r>
              <a:rPr kumimoji="1" lang="en-US" altLang="ja-JP" dirty="0" err="1" smtClean="0"/>
              <a:t>ARKit</a:t>
            </a:r>
            <a:r>
              <a:rPr kumimoji="1" lang="ja-JP" altLang="en-US" dirty="0" err="1" smtClean="0"/>
              <a:t>、</a:t>
            </a:r>
            <a:r>
              <a:rPr kumimoji="1" lang="en-US" altLang="ja-JP" dirty="0" smtClean="0"/>
              <a:t>Google</a:t>
            </a:r>
            <a:r>
              <a:rPr kumimoji="1" lang="ja-JP" altLang="en-US" dirty="0" smtClean="0"/>
              <a:t>の</a:t>
            </a:r>
            <a:r>
              <a:rPr kumimoji="1" lang="en-US" altLang="ja-JP" dirty="0" err="1" smtClean="0"/>
              <a:t>ARCore</a:t>
            </a:r>
            <a:r>
              <a:rPr kumimoji="1" lang="ja-JP" altLang="en-US" dirty="0" smtClean="0"/>
              <a:t>などのソフトウェア開発ツールがあります。</a:t>
            </a:r>
            <a:endParaRPr kumimoji="1" lang="en-US" altLang="ja-JP" dirty="0" smtClean="0"/>
          </a:p>
          <a:p>
            <a:r>
              <a:rPr kumimoji="1" lang="ja-JP" altLang="en-US" dirty="0" smtClean="0"/>
              <a:t>このなかで、私は</a:t>
            </a:r>
            <a:r>
              <a:rPr kumimoji="1" lang="en-US" altLang="ja-JP" dirty="0" err="1" smtClean="0"/>
              <a:t>Vuforia</a:t>
            </a:r>
            <a:r>
              <a:rPr kumimoji="1" lang="ja-JP" altLang="en-US" dirty="0" smtClean="0"/>
              <a:t>と</a:t>
            </a:r>
            <a:r>
              <a:rPr kumimoji="1" lang="en-US" altLang="ja-JP" dirty="0" err="1" smtClean="0"/>
              <a:t>EasyAR</a:t>
            </a:r>
            <a:r>
              <a:rPr kumimoji="1" lang="ja-JP" altLang="en-US" dirty="0" smtClean="0"/>
              <a:t>を利用して画像、平面、</a:t>
            </a:r>
            <a:r>
              <a:rPr kumimoji="1" lang="en-US" altLang="ja-JP" dirty="0" smtClean="0"/>
              <a:t>3D</a:t>
            </a:r>
            <a:r>
              <a:rPr kumimoji="1" lang="ja-JP" altLang="en-US" dirty="0" smtClean="0"/>
              <a:t>オブジェクトを識別できるアプリの作成経験があります。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最後は</a:t>
            </a:r>
            <a:r>
              <a:rPr kumimoji="1" lang="en-US" altLang="ja-JP" dirty="0" smtClean="0"/>
              <a:t>MR</a:t>
            </a:r>
            <a:r>
              <a:rPr kumimoji="1" lang="ja-JP" altLang="en-US" dirty="0" smtClean="0"/>
              <a:t>です。</a:t>
            </a:r>
            <a:endParaRPr kumimoji="1" lang="en-US" altLang="ja-JP" dirty="0" smtClean="0"/>
          </a:p>
          <a:p>
            <a:r>
              <a:rPr kumimoji="1" lang="ja-JP" altLang="en-US" dirty="0" smtClean="0"/>
              <a:t>一年半前、</a:t>
            </a:r>
            <a:r>
              <a:rPr kumimoji="1" lang="en-US" altLang="ja-JP" dirty="0" smtClean="0"/>
              <a:t>Microsoft</a:t>
            </a:r>
            <a:r>
              <a:rPr kumimoji="1" lang="ja-JP" altLang="en-US" dirty="0" smtClean="0"/>
              <a:t>　</a:t>
            </a:r>
            <a:r>
              <a:rPr kumimoji="1" lang="en-US" altLang="ja-JP" dirty="0" err="1" smtClean="0"/>
              <a:t>HoloLens</a:t>
            </a:r>
            <a:r>
              <a:rPr kumimoji="1" lang="ja-JP" altLang="en-US" dirty="0" err="1" smtClean="0"/>
              <a:t>が誕</a:t>
            </a:r>
            <a:r>
              <a:rPr kumimoji="1" lang="ja-JP" altLang="en-US" dirty="0" smtClean="0"/>
              <a:t>生しました。</a:t>
            </a:r>
            <a:endParaRPr kumimoji="1" lang="en-US" altLang="ja-JP" dirty="0" smtClean="0"/>
          </a:p>
          <a:p>
            <a:r>
              <a:rPr kumimoji="1" lang="ja-JP" altLang="en-US" dirty="0" smtClean="0"/>
              <a:t>当時、私は</a:t>
            </a:r>
            <a:r>
              <a:rPr kumimoji="1" lang="en-US" altLang="ja-JP" dirty="0" smtClean="0"/>
              <a:t>AR</a:t>
            </a:r>
            <a:r>
              <a:rPr kumimoji="1" lang="ja-JP" altLang="en-US" dirty="0" smtClean="0"/>
              <a:t>技術を学んでいましたが、</a:t>
            </a:r>
            <a:r>
              <a:rPr kumimoji="1" lang="en-US" altLang="ja-JP" dirty="0" err="1" smtClean="0"/>
              <a:t>HoloLens</a:t>
            </a:r>
            <a:r>
              <a:rPr kumimoji="1" lang="ja-JP" altLang="en-US" dirty="0" smtClean="0"/>
              <a:t>も</a:t>
            </a:r>
            <a:r>
              <a:rPr kumimoji="1" lang="en-US" altLang="ja-JP" dirty="0" smtClean="0"/>
              <a:t>AR</a:t>
            </a:r>
            <a:r>
              <a:rPr kumimoji="1" lang="ja-JP" altLang="en-US" dirty="0" smtClean="0"/>
              <a:t>技術とも呼ばれるべきだと思っていましたが、</a:t>
            </a:r>
            <a:endParaRPr kumimoji="1" lang="en-US" altLang="ja-JP" dirty="0" smtClean="0"/>
          </a:p>
          <a:p>
            <a:r>
              <a:rPr kumimoji="1" lang="ja-JP" altLang="en-US" dirty="0" smtClean="0"/>
              <a:t>結局、マイクロソフトは、この技術を</a:t>
            </a:r>
            <a:r>
              <a:rPr kumimoji="1" lang="en-US" altLang="ja-JP" dirty="0" smtClean="0"/>
              <a:t>MR</a:t>
            </a:r>
            <a:r>
              <a:rPr kumimoji="1" lang="ja-JP" altLang="en-US" dirty="0" smtClean="0"/>
              <a:t>技術と呼ばれました。</a:t>
            </a:r>
            <a:endParaRPr kumimoji="1" lang="en-US" altLang="ja-JP" dirty="0" smtClean="0"/>
          </a:p>
          <a:p>
            <a:r>
              <a:rPr kumimoji="1" lang="ja-JP" altLang="en-US" dirty="0" smtClean="0"/>
              <a:t>それで、この言葉は最近普及しています。</a:t>
            </a:r>
            <a:endParaRPr kumimoji="1" lang="en-US" altLang="ja-JP" dirty="0" smtClean="0"/>
          </a:p>
          <a:p>
            <a:r>
              <a:rPr kumimoji="1" lang="ja-JP" altLang="en-US" dirty="0" smtClean="0"/>
              <a:t>では、</a:t>
            </a:r>
            <a:r>
              <a:rPr kumimoji="1" lang="en-US" altLang="ja-JP" dirty="0" smtClean="0"/>
              <a:t>MR</a:t>
            </a:r>
            <a:r>
              <a:rPr kumimoji="1" lang="ja-JP" altLang="en-US" dirty="0" smtClean="0"/>
              <a:t>技術はいったいなんでしょうか。</a:t>
            </a:r>
            <a:endParaRPr kumimoji="1" lang="en-US" altLang="ja-JP" dirty="0" smtClean="0"/>
          </a:p>
          <a:p>
            <a:r>
              <a:rPr kumimoji="1" lang="ja-JP" altLang="en-US" dirty="0" smtClean="0"/>
              <a:t>この前、</a:t>
            </a:r>
            <a:r>
              <a:rPr kumimoji="1" lang="en-US" altLang="ja-JP" dirty="0" smtClean="0"/>
              <a:t>VR</a:t>
            </a:r>
            <a:r>
              <a:rPr kumimoji="1" lang="ja-JP" altLang="en-US" dirty="0" smtClean="0"/>
              <a:t>と</a:t>
            </a:r>
            <a:r>
              <a:rPr kumimoji="1" lang="en-US" altLang="ja-JP" dirty="0" smtClean="0"/>
              <a:t>AR</a:t>
            </a:r>
            <a:r>
              <a:rPr kumimoji="1" lang="ja-JP" altLang="en-US" dirty="0" smtClean="0"/>
              <a:t>を説明するとき、人はただ一つの世界、仮想世界あるいは現実世界にいます。</a:t>
            </a:r>
            <a:endParaRPr kumimoji="1" lang="en-US" altLang="ja-JP" dirty="0" smtClean="0"/>
          </a:p>
          <a:p>
            <a:r>
              <a:rPr kumimoji="1" lang="ja-JP" altLang="en-US" dirty="0" smtClean="0"/>
              <a:t>この二つの世界を一つになる技術を</a:t>
            </a:r>
            <a:r>
              <a:rPr kumimoji="1" lang="en-US" altLang="ja-JP" dirty="0" smtClean="0"/>
              <a:t>MR</a:t>
            </a:r>
            <a:r>
              <a:rPr kumimoji="1" lang="ja-JP" altLang="en-US" dirty="0" smtClean="0"/>
              <a:t>技術と言われています。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このような形で、現実世界と仮想世界は完全に重なることができます。</a:t>
            </a:r>
            <a:endParaRPr kumimoji="1" lang="en-US" altLang="ja-JP" dirty="0" smtClean="0"/>
          </a:p>
          <a:p>
            <a:r>
              <a:rPr kumimoji="1" lang="ja-JP" altLang="en-US" dirty="0" smtClean="0"/>
              <a:t>目に見える範囲ですべてのところから仮想世界の３</a:t>
            </a:r>
            <a:r>
              <a:rPr kumimoji="1" lang="en-US" altLang="ja-JP" dirty="0" smtClean="0"/>
              <a:t>G</a:t>
            </a:r>
            <a:r>
              <a:rPr kumimoji="1" lang="ja-JP" altLang="en-US" dirty="0" smtClean="0"/>
              <a:t>モデルが出られるのは</a:t>
            </a:r>
            <a:r>
              <a:rPr kumimoji="1" lang="en-US" altLang="ja-JP" dirty="0" smtClean="0"/>
              <a:t>MR</a:t>
            </a:r>
            <a:r>
              <a:rPr kumimoji="1" lang="ja-JP" altLang="en-US" dirty="0" smtClean="0"/>
              <a:t>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前の説明のように、</a:t>
            </a:r>
            <a:r>
              <a:rPr kumimoji="1" lang="en-US" altLang="ja-JP" dirty="0" smtClean="0"/>
              <a:t>Microsoft</a:t>
            </a:r>
            <a:r>
              <a:rPr kumimoji="1" lang="ja-JP" altLang="en-US" dirty="0" smtClean="0"/>
              <a:t>の</a:t>
            </a:r>
            <a:r>
              <a:rPr kumimoji="1" lang="en-US" altLang="ja-JP" dirty="0" err="1" smtClean="0"/>
              <a:t>HoloLens</a:t>
            </a:r>
            <a:r>
              <a:rPr kumimoji="1" lang="ja-JP" altLang="en-US" dirty="0" smtClean="0"/>
              <a:t>をはじめ、</a:t>
            </a:r>
            <a:r>
              <a:rPr kumimoji="1" lang="en-US" altLang="ja-JP" dirty="0" smtClean="0"/>
              <a:t>Magic</a:t>
            </a:r>
            <a:r>
              <a:rPr kumimoji="1" lang="ja-JP" altLang="en-US" dirty="0" smtClean="0"/>
              <a:t>　</a:t>
            </a:r>
            <a:r>
              <a:rPr kumimoji="1" lang="en-US" altLang="ja-JP" dirty="0" smtClean="0"/>
              <a:t>leap</a:t>
            </a:r>
            <a:r>
              <a:rPr kumimoji="1" lang="ja-JP" altLang="en-US" dirty="0" smtClean="0"/>
              <a:t>の</a:t>
            </a:r>
            <a:r>
              <a:rPr kumimoji="1" lang="en-US" altLang="ja-JP" dirty="0" smtClean="0"/>
              <a:t>Magic Leap one</a:t>
            </a:r>
            <a:r>
              <a:rPr kumimoji="1" lang="ja-JP" altLang="en-US" dirty="0" smtClean="0"/>
              <a:t>などの</a:t>
            </a:r>
            <a:r>
              <a:rPr kumimoji="1" lang="en-US" altLang="ja-JP" dirty="0" smtClean="0"/>
              <a:t>MR</a:t>
            </a:r>
            <a:r>
              <a:rPr kumimoji="1" lang="ja-JP" altLang="en-US" dirty="0" smtClean="0"/>
              <a:t>ゴーグルがあります。</a:t>
            </a:r>
            <a:endParaRPr kumimoji="1" lang="en-US" altLang="ja-JP" dirty="0" smtClean="0"/>
          </a:p>
          <a:p>
            <a:r>
              <a:rPr kumimoji="1" lang="ja-JP" altLang="en-US" dirty="0" smtClean="0"/>
              <a:t>特別に、この</a:t>
            </a:r>
            <a:r>
              <a:rPr kumimoji="1" lang="en-US" altLang="ja-JP" dirty="0" smtClean="0"/>
              <a:t>Magic</a:t>
            </a:r>
            <a:r>
              <a:rPr kumimoji="1" lang="ja-JP" altLang="en-US" dirty="0" smtClean="0"/>
              <a:t>　</a:t>
            </a:r>
            <a:r>
              <a:rPr kumimoji="1" lang="en-US" altLang="ja-JP" dirty="0" smtClean="0"/>
              <a:t>leap</a:t>
            </a:r>
            <a:r>
              <a:rPr kumimoji="1" lang="ja-JP" altLang="en-US" dirty="0" smtClean="0"/>
              <a:t>は去年から話題になっています。</a:t>
            </a:r>
            <a:endParaRPr kumimoji="1" lang="en-US" altLang="ja-JP" dirty="0" smtClean="0"/>
          </a:p>
          <a:p>
            <a:r>
              <a:rPr kumimoji="1" lang="en-US" altLang="ja-JP" dirty="0" smtClean="0"/>
              <a:t>Magic Leap One</a:t>
            </a:r>
            <a:r>
              <a:rPr kumimoji="1" lang="ja-JP" altLang="en-US" dirty="0" smtClean="0"/>
              <a:t>は今年から発売された商品ですが、この会社は実際の製品がないうちに</a:t>
            </a:r>
            <a:r>
              <a:rPr kumimoji="1" lang="en-US" altLang="ja-JP" dirty="0" smtClean="0"/>
              <a:t>Google</a:t>
            </a:r>
            <a:r>
              <a:rPr kumimoji="1" lang="ja-JP" altLang="en-US" dirty="0" err="1" smtClean="0"/>
              <a:t>、</a:t>
            </a:r>
            <a:r>
              <a:rPr kumimoji="1" lang="ja-JP" altLang="en-US" dirty="0" smtClean="0"/>
              <a:t>アリババなどの大手会社から巨額の投資を受けました。</a:t>
            </a:r>
            <a:endParaRPr kumimoji="1" lang="en-US" altLang="ja-JP" dirty="0" smtClean="0"/>
          </a:p>
          <a:p>
            <a:r>
              <a:rPr kumimoji="1" lang="ja-JP" altLang="en-US" dirty="0" smtClean="0"/>
              <a:t>とても神秘的な会社です。</a:t>
            </a:r>
            <a:endParaRPr kumimoji="1" lang="en-US" altLang="ja-JP" dirty="0" smtClean="0"/>
          </a:p>
          <a:p>
            <a:r>
              <a:rPr kumimoji="1" lang="ja-JP" altLang="en-US" dirty="0" smtClean="0"/>
              <a:t>そして、</a:t>
            </a:r>
            <a:r>
              <a:rPr kumimoji="1" lang="en-US" altLang="ja-JP" dirty="0" smtClean="0"/>
              <a:t>Magic Leap one</a:t>
            </a:r>
            <a:r>
              <a:rPr kumimoji="1" lang="ja-JP" altLang="en-US" dirty="0" smtClean="0"/>
              <a:t>は今、世界最先端の</a:t>
            </a:r>
            <a:r>
              <a:rPr kumimoji="1" lang="en-US" altLang="ja-JP" dirty="0" smtClean="0"/>
              <a:t>MR</a:t>
            </a:r>
            <a:r>
              <a:rPr kumimoji="1" lang="ja-JP" altLang="en-US" dirty="0" smtClean="0"/>
              <a:t>ゴーグルだと思います。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みなさん、この三つの技術の区別がわかりましたか？</a:t>
            </a:r>
            <a:endParaRPr kumimoji="1" lang="en-US" altLang="ja-JP" dirty="0" smtClean="0"/>
          </a:p>
          <a:p>
            <a:r>
              <a:rPr kumimoji="1" lang="ja-JP" altLang="en-US" dirty="0" smtClean="0"/>
              <a:t>ただ仮想世界で、すべてのものが仮想ならば、</a:t>
            </a:r>
            <a:r>
              <a:rPr kumimoji="1" lang="en-US" altLang="ja-JP" dirty="0" smtClean="0"/>
              <a:t>VR</a:t>
            </a:r>
            <a:r>
              <a:rPr kumimoji="1" lang="ja-JP" altLang="en-US" dirty="0" smtClean="0"/>
              <a:t>です。</a:t>
            </a:r>
            <a:endParaRPr kumimoji="1" lang="en-US" altLang="ja-JP" dirty="0" smtClean="0"/>
          </a:p>
          <a:p>
            <a:r>
              <a:rPr kumimoji="1" lang="ja-JP" altLang="en-US" dirty="0" smtClean="0"/>
              <a:t>現実世界で、ただ一部の</a:t>
            </a:r>
            <a:r>
              <a:rPr kumimoji="1" lang="en-US" altLang="ja-JP" dirty="0" smtClean="0"/>
              <a:t>3 D</a:t>
            </a:r>
            <a:r>
              <a:rPr kumimoji="1" lang="ja-JP" altLang="en-US" dirty="0" smtClean="0"/>
              <a:t>モデルを見えるのは</a:t>
            </a:r>
            <a:r>
              <a:rPr kumimoji="1" lang="en-US" altLang="ja-JP" dirty="0" smtClean="0"/>
              <a:t>AR</a:t>
            </a:r>
            <a:r>
              <a:rPr kumimoji="1" lang="ja-JP" altLang="en-US" dirty="0" smtClean="0"/>
              <a:t>です。</a:t>
            </a:r>
            <a:endParaRPr kumimoji="1" lang="en-US" altLang="ja-JP" dirty="0" smtClean="0"/>
          </a:p>
          <a:p>
            <a:r>
              <a:rPr kumimoji="1" lang="ja-JP" altLang="en-US" dirty="0" smtClean="0"/>
              <a:t>そして、現実世界と仮想世界を一つになって、仮想世界に見えるものがすべて現実世界に見えるのは</a:t>
            </a:r>
            <a:r>
              <a:rPr kumimoji="1" lang="en-US" altLang="ja-JP" dirty="0" smtClean="0"/>
              <a:t>MR</a:t>
            </a:r>
            <a:r>
              <a:rPr kumimoji="1" lang="ja-JP" altLang="en-US" dirty="0" smtClean="0"/>
              <a:t>です。</a:t>
            </a:r>
            <a:endParaRPr kumimoji="1" lang="en-US" altLang="ja-JP" dirty="0" smtClean="0"/>
          </a:p>
          <a:p>
            <a:r>
              <a:rPr kumimoji="1" lang="ja-JP" altLang="en-US" dirty="0" smtClean="0"/>
              <a:t>これらは専門的な区別です。</a:t>
            </a:r>
            <a:endParaRPr kumimoji="1" lang="en-US" altLang="ja-JP" dirty="0" smtClean="0"/>
          </a:p>
          <a:p>
            <a:r>
              <a:rPr kumimoji="1" lang="ja-JP" altLang="en-US" dirty="0" smtClean="0"/>
              <a:t>個人的に、</a:t>
            </a:r>
            <a:r>
              <a:rPr kumimoji="1" lang="en-US" altLang="ja-JP" dirty="0" smtClean="0"/>
              <a:t>AR</a:t>
            </a:r>
            <a:r>
              <a:rPr kumimoji="1" lang="ja-JP" altLang="en-US" dirty="0" smtClean="0"/>
              <a:t>であろと、</a:t>
            </a:r>
            <a:r>
              <a:rPr kumimoji="1" lang="en-US" altLang="ja-JP" dirty="0" smtClean="0"/>
              <a:t>MR</a:t>
            </a:r>
            <a:r>
              <a:rPr kumimoji="1" lang="ja-JP" altLang="en-US" dirty="0" smtClean="0"/>
              <a:t>であろと、すべては</a:t>
            </a:r>
            <a:r>
              <a:rPr kumimoji="1" lang="en-US" altLang="ja-JP" dirty="0" smtClean="0"/>
              <a:t>VR</a:t>
            </a:r>
            <a:r>
              <a:rPr kumimoji="1" lang="ja-JP" altLang="en-US" dirty="0" smtClean="0"/>
              <a:t>技術であると思います。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だから、個人的には、この図に表される関係によって三者を区別したいと思います。</a:t>
            </a:r>
            <a:endParaRPr kumimoji="1" lang="en-US" altLang="ja-JP" dirty="0" smtClean="0"/>
          </a:p>
          <a:p>
            <a:r>
              <a:rPr kumimoji="1" lang="ja-JP" altLang="en-US" dirty="0" smtClean="0"/>
              <a:t>私はバーチャルリアリティ技術は他の技術の基礎だと思う。</a:t>
            </a:r>
            <a:endParaRPr kumimoji="1" lang="en-US" altLang="ja-JP" dirty="0" smtClean="0"/>
          </a:p>
          <a:p>
            <a:r>
              <a:rPr kumimoji="1" lang="ja-JP" altLang="en-US" dirty="0" smtClean="0"/>
              <a:t>なぜなら、</a:t>
            </a:r>
            <a:r>
              <a:rPr kumimoji="1" lang="en-US" altLang="ja-JP" dirty="0" smtClean="0"/>
              <a:t>MR</a:t>
            </a:r>
            <a:r>
              <a:rPr kumimoji="1" lang="ja-JP" altLang="en-US" dirty="0" smtClean="0"/>
              <a:t>技術であれ、</a:t>
            </a:r>
            <a:r>
              <a:rPr kumimoji="1" lang="en-US" altLang="ja-JP" dirty="0" smtClean="0"/>
              <a:t>AR</a:t>
            </a:r>
            <a:r>
              <a:rPr kumimoji="1" lang="ja-JP" altLang="en-US" dirty="0" smtClean="0"/>
              <a:t>技術であれ、仮想世界のオブジェクトの利用は一番優先です。</a:t>
            </a:r>
            <a:endParaRPr kumimoji="1" lang="en-US" altLang="ja-JP" dirty="0" smtClean="0"/>
          </a:p>
          <a:p>
            <a:r>
              <a:rPr kumimoji="1" lang="ja-JP" altLang="en-US" dirty="0" smtClean="0"/>
              <a:t>現実世界はいつも私たちのそばにあります。</a:t>
            </a:r>
            <a:endParaRPr kumimoji="1" lang="en-US" altLang="ja-JP" dirty="0" smtClean="0"/>
          </a:p>
          <a:p>
            <a:r>
              <a:rPr kumimoji="1" lang="ja-JP" altLang="en-US" dirty="0" smtClean="0"/>
              <a:t>仮想世界はコンピュータが生まれてからずっと存在しています。</a:t>
            </a:r>
            <a:endParaRPr kumimoji="1" lang="en-US" altLang="ja-JP" dirty="0" smtClean="0"/>
          </a:p>
          <a:p>
            <a:r>
              <a:rPr kumimoji="1" lang="ja-JP" altLang="en-US" dirty="0" smtClean="0"/>
              <a:t>私たちはただ現実世界から仮想世界への入り口</a:t>
            </a:r>
            <a:r>
              <a:rPr kumimoji="1" lang="en-US" altLang="ja-JP" dirty="0" smtClean="0"/>
              <a:t>(</a:t>
            </a:r>
            <a:r>
              <a:rPr kumimoji="1" lang="ja-JP" altLang="en-US" dirty="0" smtClean="0"/>
              <a:t>インターフェース</a:t>
            </a:r>
            <a:r>
              <a:rPr kumimoji="1" lang="en-US" altLang="ja-JP" dirty="0" smtClean="0"/>
              <a:t>)</a:t>
            </a:r>
            <a:r>
              <a:rPr kumimoji="1" lang="ja-JP" altLang="en-US" dirty="0" smtClean="0"/>
              <a:t>をさがしているだけです。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次に、私のゲームを説明いたします。</a:t>
            </a:r>
            <a:endParaRPr kumimoji="1" lang="en-US" altLang="ja-JP" dirty="0" smtClean="0"/>
          </a:p>
          <a:p>
            <a:r>
              <a:rPr kumimoji="1" lang="ja-JP" altLang="en-US" dirty="0" smtClean="0"/>
              <a:t>こちらはこのゲームの概要です。</a:t>
            </a:r>
            <a:endParaRPr kumimoji="1" lang="en-US" altLang="ja-JP" dirty="0" smtClean="0"/>
          </a:p>
          <a:p>
            <a:r>
              <a:rPr kumimoji="1" lang="ja-JP" altLang="en-US" dirty="0" smtClean="0"/>
              <a:t>このゲームは</a:t>
            </a:r>
            <a:r>
              <a:rPr kumimoji="1" lang="en-US" altLang="ja-JP" dirty="0" smtClean="0"/>
              <a:t>AR</a:t>
            </a:r>
            <a:r>
              <a:rPr kumimoji="1" lang="ja-JP" altLang="en-US" dirty="0" err="1" smtClean="0"/>
              <a:t>、</a:t>
            </a:r>
            <a:r>
              <a:rPr kumimoji="1" lang="ja-JP" altLang="en-US" dirty="0" smtClean="0"/>
              <a:t>すなわち拡張現実ゲームです。</a:t>
            </a:r>
            <a:endParaRPr kumimoji="1" lang="en-US" altLang="ja-JP" dirty="0" smtClean="0"/>
          </a:p>
          <a:p>
            <a:endParaRPr kumimoji="1" lang="en-US" altLang="ja-JP" dirty="0" smtClean="0"/>
          </a:p>
          <a:p>
            <a:r>
              <a:rPr kumimoji="1" lang="ja-JP" altLang="en-US" dirty="0" smtClean="0"/>
              <a:t>あるメーカーの製品に対応するアプリのダウンロードが促進するため、</a:t>
            </a:r>
            <a:endParaRPr kumimoji="1" lang="en-US" altLang="ja-JP" dirty="0" smtClean="0"/>
          </a:p>
          <a:p>
            <a:r>
              <a:rPr kumimoji="1" lang="ja-JP" altLang="en-US" dirty="0" smtClean="0"/>
              <a:t>商品のラッピングペーパーを利用してこのゲームをつくりました。</a:t>
            </a:r>
            <a:endParaRPr kumimoji="1" lang="en-US" altLang="ja-JP" dirty="0" smtClean="0"/>
          </a:p>
          <a:p>
            <a:r>
              <a:rPr kumimoji="1" lang="ja-JP" altLang="en-US" dirty="0" smtClean="0"/>
              <a:t>プレイヤーは、自分の</a:t>
            </a:r>
            <a:r>
              <a:rPr kumimoji="1" lang="en-US" altLang="ja-JP" dirty="0" smtClean="0"/>
              <a:t>Android</a:t>
            </a:r>
            <a:r>
              <a:rPr kumimoji="1" lang="ja-JP" altLang="en-US" dirty="0" smtClean="0"/>
              <a:t>ケータイにこのアプリをインストールして、</a:t>
            </a:r>
            <a:endParaRPr kumimoji="1" lang="en-US" altLang="ja-JP" dirty="0" smtClean="0"/>
          </a:p>
          <a:p>
            <a:r>
              <a:rPr kumimoji="1" lang="ja-JP" altLang="en-US" dirty="0" smtClean="0"/>
              <a:t>指定の画像をスキャンして</a:t>
            </a:r>
            <a:endParaRPr kumimoji="1" lang="en-US" altLang="ja-JP" dirty="0" smtClean="0"/>
          </a:p>
          <a:p>
            <a:r>
              <a:rPr kumimoji="1" lang="ja-JP" altLang="en-US" dirty="0" smtClean="0"/>
              <a:t>ゲームを始めることができます。</a:t>
            </a:r>
            <a:endParaRPr kumimoji="1" lang="en-US" altLang="ja-JP" dirty="0" smtClean="0"/>
          </a:p>
          <a:p>
            <a:endParaRPr kumimoji="1" lang="en-US" altLang="ja-JP" dirty="0" smtClean="0"/>
          </a:p>
          <a:p>
            <a:r>
              <a:rPr kumimoji="1" lang="ja-JP" altLang="en-US" dirty="0" smtClean="0"/>
              <a:t>アプリで商品のラッピングペーパーをスキャンすると、</a:t>
            </a:r>
            <a:endParaRPr kumimoji="1" lang="en-US" altLang="ja-JP" dirty="0" smtClean="0"/>
          </a:p>
          <a:p>
            <a:r>
              <a:rPr kumimoji="1" lang="ja-JP" altLang="en-US" dirty="0" smtClean="0"/>
              <a:t>公園が現れます。</a:t>
            </a:r>
            <a:endParaRPr kumimoji="1" lang="en-US" altLang="ja-JP" dirty="0" smtClean="0"/>
          </a:p>
          <a:p>
            <a:r>
              <a:rPr kumimoji="1" lang="ja-JP" altLang="en-US" dirty="0" smtClean="0"/>
              <a:t>プレイヤーは公園内のモンスター達を回避して宝物を拾います。</a:t>
            </a:r>
            <a:endParaRPr kumimoji="1" lang="en-US" altLang="ja-JP" dirty="0" smtClean="0"/>
          </a:p>
          <a:p>
            <a:r>
              <a:rPr kumimoji="1" lang="ja-JP" altLang="en-US" dirty="0" smtClean="0"/>
              <a:t>すべての宝物が拾われた場合、</a:t>
            </a:r>
            <a:endParaRPr kumimoji="1" lang="en-US" altLang="ja-JP" dirty="0" smtClean="0"/>
          </a:p>
          <a:p>
            <a:r>
              <a:rPr kumimoji="1" lang="ja-JP" altLang="en-US" dirty="0" smtClean="0"/>
              <a:t>勝利です。</a:t>
            </a:r>
            <a:endParaRPr kumimoji="1" lang="en-US" altLang="ja-JP" dirty="0" smtClean="0"/>
          </a:p>
          <a:p>
            <a:r>
              <a:rPr kumimoji="1" lang="ja-JP" altLang="en-US" dirty="0" smtClean="0"/>
              <a:t>プレーヤーは実際の賞品を得る可能性も高いです。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ちなみに、</a:t>
            </a:r>
            <a:r>
              <a:rPr lang="ja-JP" altLang="en-US" dirty="0" smtClean="0"/>
              <a:t>プレイヤーがマップから落ちると直ちにゲームオーバーです。</a:t>
            </a:r>
            <a:endParaRPr kumimoji="1" lang="ja-JP" altLang="en-US"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私は</a:t>
            </a:r>
            <a:r>
              <a:rPr lang="en-US" altLang="ja-JP" sz="1200" dirty="0" err="1" smtClean="0"/>
              <a:t>Vuforia</a:t>
            </a:r>
            <a:r>
              <a:rPr lang="ja-JP" altLang="en-US" sz="1200" dirty="0" smtClean="0"/>
              <a:t>　</a:t>
            </a:r>
            <a:r>
              <a:rPr lang="en-US" altLang="ja-JP" sz="1200" dirty="0" smtClean="0"/>
              <a:t>SDK</a:t>
            </a:r>
            <a:r>
              <a:rPr lang="ja-JP" altLang="en-US" sz="1200" dirty="0" smtClean="0"/>
              <a:t>と</a:t>
            </a:r>
            <a:r>
              <a:rPr lang="en-US" altLang="ja-JP" sz="1200" dirty="0" smtClean="0"/>
              <a:t>Unity</a:t>
            </a:r>
            <a:r>
              <a:rPr lang="ja-JP" altLang="en-US" sz="1200" dirty="0" smtClean="0"/>
              <a:t>を利用して、このゲームをつくりました。</a:t>
            </a:r>
            <a:endParaRPr lang="en-US" altLang="ja-JP" sz="1200" dirty="0" smtClean="0"/>
          </a:p>
          <a:p>
            <a:r>
              <a:rPr kumimoji="1" lang="ja-JP" altLang="en-US" dirty="0" smtClean="0"/>
              <a:t>前の説明のように、</a:t>
            </a:r>
            <a:r>
              <a:rPr lang="en-US" altLang="ja-JP" sz="1200" dirty="0" err="1" smtClean="0"/>
              <a:t>Vuforia</a:t>
            </a:r>
            <a:r>
              <a:rPr lang="ja-JP" altLang="en-US" sz="1200" dirty="0" smtClean="0"/>
              <a:t>は</a:t>
            </a:r>
            <a:r>
              <a:rPr lang="en-US" altLang="ja-JP" sz="1200" dirty="0" smtClean="0"/>
              <a:t>AR</a:t>
            </a:r>
            <a:r>
              <a:rPr lang="ja-JP" altLang="en-US" sz="1200" dirty="0" smtClean="0"/>
              <a:t>ソフトウェアの開発のためのソフトウェアツールです。</a:t>
            </a:r>
            <a:endParaRPr lang="en-US" altLang="ja-JP" sz="1200" dirty="0" smtClean="0"/>
          </a:p>
          <a:p>
            <a:r>
              <a:rPr kumimoji="1" lang="ja-JP" altLang="en-US" dirty="0" smtClean="0"/>
              <a:t>英語のほうがもっと理解やすいと思います。</a:t>
            </a:r>
            <a:endParaRPr kumimoji="1" lang="en-US" altLang="ja-JP" dirty="0" smtClean="0"/>
          </a:p>
          <a:p>
            <a:r>
              <a:rPr kumimoji="1" lang="ja-JP" altLang="en-US" dirty="0" smtClean="0"/>
              <a:t>そして、この英語を日本語に翻訳すると、</a:t>
            </a:r>
            <a:endParaRPr kumimoji="1" lang="en-US" altLang="ja-JP" dirty="0" smtClean="0"/>
          </a:p>
          <a:p>
            <a:r>
              <a:rPr kumimoji="1" lang="ja-JP" altLang="en-US" dirty="0" smtClean="0"/>
              <a:t>たぶんこの意味です。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これは私利用した</a:t>
            </a:r>
            <a:r>
              <a:rPr lang="en-US" altLang="ja-JP" sz="1200" dirty="0" err="1" smtClean="0"/>
              <a:t>Vuforia</a:t>
            </a:r>
            <a:r>
              <a:rPr lang="ja-JP" altLang="en-US" sz="1200" dirty="0" smtClean="0"/>
              <a:t>ツールのウェブサイトです。</a:t>
            </a:r>
            <a:endParaRPr lang="en-US" altLang="ja-JP" sz="1200" dirty="0" smtClean="0"/>
          </a:p>
          <a:p>
            <a:r>
              <a:rPr kumimoji="1" lang="ja-JP" altLang="en-US" dirty="0" smtClean="0"/>
              <a:t>そして、</a:t>
            </a:r>
            <a:r>
              <a:rPr lang="en-US" altLang="ja-JP" sz="1200" dirty="0" err="1" smtClean="0"/>
              <a:t>Vuforia</a:t>
            </a:r>
            <a:r>
              <a:rPr lang="ja-JP" altLang="en-US" sz="1200" dirty="0" smtClean="0"/>
              <a:t>は</a:t>
            </a:r>
            <a:r>
              <a:rPr kumimoji="1" lang="ja-JP" altLang="en-US" dirty="0" smtClean="0"/>
              <a:t>今、</a:t>
            </a:r>
            <a:r>
              <a:rPr kumimoji="1" lang="en-US" altLang="ja-JP" dirty="0" err="1" smtClean="0"/>
              <a:t>ios</a:t>
            </a:r>
            <a:r>
              <a:rPr kumimoji="1" lang="ja-JP" altLang="en-US" dirty="0" err="1" smtClean="0"/>
              <a:t>、</a:t>
            </a:r>
            <a:r>
              <a:rPr kumimoji="1" lang="en-US" altLang="ja-JP" dirty="0" smtClean="0"/>
              <a:t>Android</a:t>
            </a:r>
            <a:r>
              <a:rPr kumimoji="1" lang="ja-JP" altLang="en-US" dirty="0" smtClean="0"/>
              <a:t>と</a:t>
            </a:r>
            <a:r>
              <a:rPr kumimoji="1" lang="en-US" altLang="ja-JP" dirty="0" smtClean="0"/>
              <a:t>windows</a:t>
            </a:r>
            <a:r>
              <a:rPr kumimoji="1" lang="ja-JP" altLang="en-US" dirty="0" smtClean="0"/>
              <a:t>プログラムの開発をサポートしています。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私が、経験してきた</a:t>
            </a:r>
            <a:r>
              <a:rPr lang="ja-JP" altLang="en-US" dirty="0" smtClean="0"/>
              <a:t>プログラミング言語はこちらです。</a:t>
            </a:r>
            <a:endParaRPr lang="en-US" altLang="ja-JP" dirty="0" smtClean="0"/>
          </a:p>
          <a:p>
            <a:r>
              <a:rPr kumimoji="1" lang="ja-JP" altLang="en-US" dirty="0" smtClean="0"/>
              <a:t>その中で一番好きでたまらないのは</a:t>
            </a:r>
            <a:r>
              <a:rPr kumimoji="1" lang="en-US" altLang="ja-JP" dirty="0" smtClean="0"/>
              <a:t>Python</a:t>
            </a:r>
            <a:r>
              <a:rPr kumimoji="1" lang="ja-JP" altLang="en-US" dirty="0" smtClean="0"/>
              <a:t>でーす。（笑）</a:t>
            </a:r>
            <a:endParaRPr kumimoji="1" lang="en-US" altLang="ja-JP" dirty="0" smtClean="0"/>
          </a:p>
          <a:p>
            <a:r>
              <a:rPr kumimoji="1" lang="en-US" altLang="ja-JP" dirty="0" smtClean="0"/>
              <a:t>Python</a:t>
            </a:r>
            <a:r>
              <a:rPr kumimoji="1" lang="ja-JP" altLang="en-US" dirty="0" smtClean="0"/>
              <a:t>の実行はとても遅いですが、ほぼなんでもできると信じています。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ほかに、</a:t>
            </a:r>
            <a:r>
              <a:rPr lang="en-US" altLang="ja-JP" sz="1200" dirty="0" smtClean="0"/>
              <a:t>C</a:t>
            </a:r>
            <a:r>
              <a:rPr lang="ja-JP" altLang="en-US" sz="1200" dirty="0" err="1" smtClean="0"/>
              <a:t>、</a:t>
            </a:r>
            <a:r>
              <a:rPr lang="en-US" altLang="ja-JP" sz="1200" dirty="0" smtClean="0"/>
              <a:t>C++</a:t>
            </a:r>
            <a:r>
              <a:rPr lang="ja-JP" altLang="en-US" sz="1200" dirty="0" smtClean="0"/>
              <a:t>もできますが、もう長い間、</a:t>
            </a:r>
            <a:r>
              <a:rPr lang="en-US" altLang="ja-JP" sz="1200" dirty="0" smtClean="0"/>
              <a:t>C++</a:t>
            </a:r>
            <a:r>
              <a:rPr lang="ja-JP" altLang="en-US" sz="1200" dirty="0" smtClean="0"/>
              <a:t>のプロジェクトを開発していません。</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smtClean="0">
                <a:solidFill>
                  <a:schemeClr val="tx1"/>
                </a:solidFill>
                <a:effectLst/>
                <a:latin typeface="+mn-lt"/>
                <a:ea typeface="+mn-ea"/>
                <a:cs typeface="+mn-cs"/>
              </a:rPr>
              <a:t>Python</a:t>
            </a:r>
            <a:r>
              <a:rPr kumimoji="1" lang="ja-JP" altLang="en-US" sz="1200" b="0" i="0" kern="1200" dirty="0" smtClean="0">
                <a:solidFill>
                  <a:schemeClr val="tx1"/>
                </a:solidFill>
                <a:effectLst/>
                <a:latin typeface="+mn-lt"/>
                <a:ea typeface="+mn-ea"/>
                <a:cs typeface="+mn-cs"/>
              </a:rPr>
              <a:t>は一番</a:t>
            </a:r>
            <a:r>
              <a:rPr kumimoji="1" lang="ja-JP" altLang="en-US" dirty="0" smtClean="0"/>
              <a:t>遅いスクリプト言語であるかもしれませんが、</a:t>
            </a:r>
            <a:r>
              <a:rPr kumimoji="1" lang="ja-JP" altLang="en-US" sz="1200" b="0" i="0" kern="1200" dirty="0" smtClean="0">
                <a:solidFill>
                  <a:schemeClr val="tx1"/>
                </a:solidFill>
                <a:effectLst/>
                <a:latin typeface="+mn-lt"/>
                <a:ea typeface="+mn-ea"/>
                <a:cs typeface="+mn-cs"/>
              </a:rPr>
              <a:t>ルアは、変数に型のないスクリプト言語では最速の言語です。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ちなみに、私、</a:t>
            </a:r>
            <a:r>
              <a:rPr lang="en-US" altLang="ja-JP" sz="1200" dirty="0" smtClean="0"/>
              <a:t>Windows 10</a:t>
            </a:r>
            <a:r>
              <a:rPr lang="ja-JP" altLang="en-US" sz="1200" dirty="0" smtClean="0"/>
              <a:t>システムの操作も得意ですよ！</a:t>
            </a:r>
            <a:endParaRPr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a:t>
            </a:fld>
            <a:endParaRPr kumimoji="1" lang="ja-JP" altLang="en-US"/>
          </a:p>
        </p:txBody>
      </p:sp>
    </p:spTree>
    <p:extLst>
      <p:ext uri="{BB962C8B-B14F-4D97-AF65-F5344CB8AC3E}">
        <p14:creationId xmlns:p14="http://schemas.microsoft.com/office/powerpoint/2010/main" val="4143364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こちらは作成プロセスです。</a:t>
            </a:r>
            <a:endParaRPr kumimoji="1" lang="en-US" altLang="ja-JP" dirty="0" smtClean="0"/>
          </a:p>
          <a:p>
            <a:r>
              <a:rPr kumimoji="1" lang="ja-JP" altLang="en-US" dirty="0" smtClean="0"/>
              <a:t>青色のステップは前回の発表の３</a:t>
            </a:r>
            <a:r>
              <a:rPr kumimoji="1" lang="en-US" altLang="ja-JP" dirty="0" smtClean="0"/>
              <a:t>D</a:t>
            </a:r>
            <a:r>
              <a:rPr kumimoji="1" lang="ja-JP" altLang="en-US" dirty="0" smtClean="0"/>
              <a:t>ゲームの作成がないステップです。</a:t>
            </a:r>
            <a:endParaRPr kumimoji="1" lang="en-US" altLang="ja-JP" dirty="0" smtClean="0"/>
          </a:p>
          <a:p>
            <a:r>
              <a:rPr kumimoji="1" lang="ja-JP" altLang="en-US" dirty="0" smtClean="0"/>
              <a:t>赤い色のステップは前回の発表の３</a:t>
            </a:r>
            <a:r>
              <a:rPr kumimoji="1" lang="en-US" altLang="ja-JP" dirty="0" smtClean="0"/>
              <a:t>D</a:t>
            </a:r>
            <a:r>
              <a:rPr kumimoji="1" lang="ja-JP" altLang="en-US" dirty="0" smtClean="0"/>
              <a:t>ゲームの作成プロセスとちょっと違う部分です。</a:t>
            </a:r>
            <a:endParaRPr kumimoji="1" lang="en-US" altLang="ja-JP" dirty="0" smtClean="0"/>
          </a:p>
          <a:p>
            <a:r>
              <a:rPr kumimoji="1" lang="ja-JP" altLang="en-US" dirty="0" smtClean="0"/>
              <a:t>次に、このような色のあるステップについて説明いたします。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dirty="0" smtClean="0"/>
              <a:t>まずは</a:t>
            </a:r>
            <a:r>
              <a:rPr kumimoji="1" lang="ja-JP" altLang="en-US" dirty="0" smtClean="0"/>
              <a:t>、</a:t>
            </a:r>
            <a:r>
              <a:rPr lang="ja-JP" altLang="en-US" sz="1200" dirty="0" smtClean="0">
                <a:solidFill>
                  <a:schemeClr val="tx2">
                    <a:lumMod val="50000"/>
                    <a:lumOff val="50000"/>
                  </a:schemeClr>
                </a:solidFill>
              </a:rPr>
              <a:t>使用する画像あるいは</a:t>
            </a:r>
            <a:r>
              <a:rPr lang="en-US" altLang="ja-JP" sz="1200" dirty="0" smtClean="0">
                <a:solidFill>
                  <a:schemeClr val="tx2">
                    <a:lumMod val="50000"/>
                    <a:lumOff val="50000"/>
                  </a:schemeClr>
                </a:solidFill>
              </a:rPr>
              <a:t>3D</a:t>
            </a:r>
            <a:r>
              <a:rPr lang="ja-JP" altLang="en-US" sz="1200" dirty="0" smtClean="0">
                <a:solidFill>
                  <a:schemeClr val="tx2">
                    <a:lumMod val="50000"/>
                    <a:lumOff val="50000"/>
                  </a:schemeClr>
                </a:solidFill>
              </a:rPr>
              <a:t>オブジェクト情報に対応した開発ツールの生成と取得です。</a:t>
            </a:r>
            <a:endParaRPr lang="en-US" altLang="ja-JP" sz="1200" dirty="0" smtClean="0">
              <a:solidFill>
                <a:schemeClr val="tx2">
                  <a:lumMod val="50000"/>
                  <a:lumOff val="50000"/>
                </a:schemeClr>
              </a:solidFill>
            </a:endParaRPr>
          </a:p>
          <a:p>
            <a:pPr marL="0" indent="0">
              <a:buNone/>
            </a:pPr>
            <a:r>
              <a:rPr lang="ja-JP" altLang="en-US" sz="1200" dirty="0" smtClean="0">
                <a:solidFill>
                  <a:schemeClr val="tx2">
                    <a:lumMod val="50000"/>
                    <a:lumOff val="50000"/>
                  </a:schemeClr>
                </a:solidFill>
              </a:rPr>
              <a:t>私はこの図を識別する目標にしました。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そして、この図の情報を</a:t>
            </a:r>
            <a:r>
              <a:rPr kumimoji="1" lang="en-US" altLang="ja-JP" dirty="0" err="1" smtClean="0"/>
              <a:t>Vuforia</a:t>
            </a:r>
            <a:r>
              <a:rPr kumimoji="1" lang="en-US" altLang="ja-JP" dirty="0" smtClean="0"/>
              <a:t> Developer Portal</a:t>
            </a:r>
            <a:r>
              <a:rPr kumimoji="1" lang="ja-JP" altLang="en-US" dirty="0" smtClean="0"/>
              <a:t>に</a:t>
            </a:r>
            <a:r>
              <a:rPr lang="ja-JP" altLang="en-US" sz="1200" dirty="0" smtClean="0"/>
              <a:t>アップロードしました。</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smtClean="0"/>
              <a:t>Vuforia</a:t>
            </a:r>
            <a:r>
              <a:rPr kumimoji="1" lang="ja-JP" altLang="en-US" dirty="0" smtClean="0"/>
              <a:t>はこの図の情報を利用して記号の位置を計算します。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これらの記号は、オブジェクトの座標を決定するために使用されます。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a:t>
            </a:r>
            <a:r>
              <a:rPr lang="en-US" altLang="ja-JP" sz="1200" dirty="0" err="1" smtClean="0"/>
              <a:t>Vuforia</a:t>
            </a:r>
            <a:r>
              <a:rPr lang="ja-JP" altLang="en-US" sz="1200" dirty="0" smtClean="0"/>
              <a:t>　</a:t>
            </a:r>
            <a:r>
              <a:rPr lang="en-US" altLang="ja-JP" sz="1200" dirty="0" smtClean="0"/>
              <a:t>SDK</a:t>
            </a:r>
            <a:r>
              <a:rPr lang="ja-JP" altLang="en-US" sz="1200" dirty="0" smtClean="0"/>
              <a:t>と一緒に、この図の処理結果をダウンロードして</a:t>
            </a:r>
            <a:r>
              <a:rPr lang="en-US" altLang="ja-JP" sz="1200" dirty="0" smtClean="0"/>
              <a:t>unity</a:t>
            </a:r>
            <a:r>
              <a:rPr lang="ja-JP" altLang="en-US" sz="1200" dirty="0" smtClean="0"/>
              <a:t>にインポートします。</a:t>
            </a:r>
            <a:endParaRPr lang="en-US" altLang="ja-JP" sz="1200" dirty="0" smtClean="0"/>
          </a:p>
          <a:p>
            <a:r>
              <a:rPr kumimoji="1" lang="ja-JP" altLang="en-US" sz="1200" dirty="0" smtClean="0"/>
              <a:t>そして、</a:t>
            </a:r>
            <a:r>
              <a:rPr lang="ja-JP" altLang="en-US" sz="1200" dirty="0" smtClean="0"/>
              <a:t>適切な設定をして</a:t>
            </a:r>
            <a:r>
              <a:rPr lang="en-US" altLang="ja-JP" sz="1200" dirty="0" err="1" smtClean="0"/>
              <a:t>Vuforia</a:t>
            </a:r>
            <a:r>
              <a:rPr lang="ja-JP" altLang="en-US" sz="1200" dirty="0" smtClean="0"/>
              <a:t>プラグインのすべての機能を</a:t>
            </a:r>
            <a:r>
              <a:rPr lang="ja-JP" altLang="en-US" sz="1200" dirty="0" smtClean="0"/>
              <a:t>使用できます</a:t>
            </a:r>
            <a:r>
              <a:rPr lang="ja-JP" altLang="en-US" sz="1200"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こちらのステップは前回の３</a:t>
            </a:r>
            <a:r>
              <a:rPr kumimoji="1" lang="en-US" altLang="ja-JP" dirty="0" smtClean="0"/>
              <a:t>D</a:t>
            </a:r>
            <a:r>
              <a:rPr kumimoji="1" lang="ja-JP" altLang="en-US" dirty="0" smtClean="0"/>
              <a:t>ゲームの作成と同じステップですが、</a:t>
            </a:r>
            <a:endParaRPr kumimoji="1" lang="en-US" altLang="ja-JP" dirty="0" smtClean="0"/>
          </a:p>
          <a:p>
            <a:r>
              <a:rPr kumimoji="1" lang="ja-JP" altLang="en-US" dirty="0" smtClean="0"/>
              <a:t>赤い色の部分はちょっと違います。</a:t>
            </a:r>
            <a:endParaRPr kumimoji="1" lang="en-US" altLang="ja-JP" dirty="0" smtClean="0"/>
          </a:p>
          <a:p>
            <a:r>
              <a:rPr kumimoji="1" lang="ja-JP" altLang="en-US" dirty="0" smtClean="0"/>
              <a:t>このゲームはスマホゲームですので、</a:t>
            </a:r>
            <a:endParaRPr kumimoji="1" lang="en-US" altLang="ja-JP" dirty="0" smtClean="0"/>
          </a:p>
          <a:p>
            <a:r>
              <a:rPr kumimoji="1" lang="ja-JP" altLang="en-US" dirty="0" smtClean="0"/>
              <a:t>スマホの</a:t>
            </a:r>
            <a:r>
              <a:rPr kumimoji="1" lang="en-US" altLang="ja-JP" dirty="0" smtClean="0"/>
              <a:t>CPU</a:t>
            </a:r>
            <a:r>
              <a:rPr kumimoji="1" lang="ja-JP" altLang="en-US" dirty="0" smtClean="0"/>
              <a:t>と</a:t>
            </a:r>
            <a:r>
              <a:rPr kumimoji="1" lang="en-US" altLang="ja-JP" dirty="0" smtClean="0"/>
              <a:t>GPU</a:t>
            </a:r>
            <a:r>
              <a:rPr kumimoji="1" lang="ja-JP" altLang="en-US" dirty="0" smtClean="0"/>
              <a:t>によって実行されます。</a:t>
            </a:r>
            <a:endParaRPr kumimoji="1" lang="en-US" altLang="ja-JP" dirty="0" smtClean="0"/>
          </a:p>
          <a:p>
            <a:r>
              <a:rPr kumimoji="1" lang="ja-JP" altLang="en-US" dirty="0" smtClean="0"/>
              <a:t>だから、携帯電話の過熱を防ぐために</a:t>
            </a:r>
            <a:r>
              <a:rPr kumimoji="1" lang="en-US" altLang="ja-JP" dirty="0" smtClean="0"/>
              <a:t>CPU</a:t>
            </a:r>
            <a:r>
              <a:rPr kumimoji="1" lang="ja-JP" altLang="en-US" dirty="0" smtClean="0"/>
              <a:t>と</a:t>
            </a:r>
            <a:r>
              <a:rPr kumimoji="1" lang="en-US" altLang="ja-JP" dirty="0" smtClean="0"/>
              <a:t>GPU</a:t>
            </a:r>
            <a:r>
              <a:rPr kumimoji="1" lang="ja-JP" altLang="en-US" dirty="0" smtClean="0"/>
              <a:t>の計算量を減らす必要があります。</a:t>
            </a:r>
            <a:endParaRPr kumimoji="1" lang="en-US" altLang="ja-JP" dirty="0" smtClean="0"/>
          </a:p>
          <a:p>
            <a:r>
              <a:rPr kumimoji="1" lang="ja-JP" altLang="en-US" dirty="0" smtClean="0"/>
              <a:t>計算量を減らす最善の方法は、模型の大きさと面数を減らすことです。</a:t>
            </a:r>
            <a:endParaRPr kumimoji="1" lang="en-US" altLang="ja-JP" dirty="0" smtClean="0"/>
          </a:p>
          <a:p>
            <a:r>
              <a:rPr kumimoji="1" lang="ja-JP" altLang="en-US" dirty="0" smtClean="0"/>
              <a:t>もちろん、最先端の</a:t>
            </a:r>
            <a:r>
              <a:rPr kumimoji="1" lang="en-US" altLang="ja-JP" sz="1200" b="0" i="0" kern="1200" dirty="0" err="1" smtClean="0">
                <a:solidFill>
                  <a:schemeClr val="tx1"/>
                </a:solidFill>
                <a:effectLst/>
                <a:latin typeface="+mn-lt"/>
                <a:ea typeface="+mn-ea"/>
                <a:cs typeface="+mn-cs"/>
              </a:rPr>
              <a:t>soc</a:t>
            </a:r>
            <a:r>
              <a:rPr kumimoji="1" lang="ja-JP" altLang="en-US" dirty="0" smtClean="0"/>
              <a:t>を使うなら、たとえば</a:t>
            </a:r>
            <a:r>
              <a:rPr kumimoji="1" lang="en-US" altLang="ja-JP" dirty="0" smtClean="0"/>
              <a:t>Snapdragon </a:t>
            </a:r>
            <a:r>
              <a:rPr kumimoji="1" lang="ja-JP" altLang="en-US" dirty="0" smtClean="0"/>
              <a:t>（スナップドラゴン）８４５、</a:t>
            </a:r>
            <a:r>
              <a:rPr kumimoji="1" lang="en-US" altLang="ja-JP" dirty="0" smtClean="0"/>
              <a:t>Kirin</a:t>
            </a:r>
            <a:r>
              <a:rPr kumimoji="1" lang="ja-JP" altLang="en-US" dirty="0" smtClean="0"/>
              <a:t>（キリン）９８０、</a:t>
            </a:r>
            <a:r>
              <a:rPr kumimoji="1" lang="en-US" altLang="ja-JP" dirty="0" smtClean="0"/>
              <a:t>Apple A</a:t>
            </a:r>
            <a:r>
              <a:rPr kumimoji="1" lang="ja-JP" altLang="en-US" dirty="0" smtClean="0"/>
              <a:t>１２などの</a:t>
            </a:r>
            <a:r>
              <a:rPr kumimoji="1" lang="en-US" altLang="ja-JP" dirty="0" err="1" smtClean="0"/>
              <a:t>Soc</a:t>
            </a:r>
            <a:r>
              <a:rPr kumimoji="1" lang="ja-JP" altLang="en-US" dirty="0" err="1" smtClean="0"/>
              <a:t>、</a:t>
            </a:r>
            <a:endParaRPr kumimoji="1" lang="en-US" altLang="ja-JP" dirty="0" smtClean="0"/>
          </a:p>
          <a:p>
            <a:r>
              <a:rPr kumimoji="1" lang="ja-JP" altLang="en-US" dirty="0" smtClean="0"/>
              <a:t>これは問題ではありません。</a:t>
            </a:r>
            <a:endParaRPr kumimoji="1" lang="en-US" altLang="ja-JP" dirty="0" smtClean="0"/>
          </a:p>
          <a:p>
            <a:r>
              <a:rPr kumimoji="1" lang="ja-JP" altLang="en-US" dirty="0" smtClean="0"/>
              <a:t>しかし、旧機種のユーザーをより多く使用するために、私はやはりサイズが小さな３</a:t>
            </a:r>
            <a:r>
              <a:rPr kumimoji="1" lang="en-US" altLang="ja-JP" dirty="0" smtClean="0"/>
              <a:t>D</a:t>
            </a:r>
            <a:r>
              <a:rPr kumimoji="1" lang="ja-JP" altLang="en-US" dirty="0" smtClean="0"/>
              <a:t>モデルとシーンを選んでゲームの開発を行いました。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最後は、</a:t>
            </a:r>
            <a:r>
              <a:rPr lang="ja-JP" altLang="en-US" sz="1200" dirty="0" smtClean="0"/>
              <a:t>適切な設定をして</a:t>
            </a:r>
            <a:r>
              <a:rPr lang="en-US" altLang="ja-JP" sz="1200" dirty="0" smtClean="0"/>
              <a:t>Android APK</a:t>
            </a:r>
            <a:r>
              <a:rPr lang="ja-JP" altLang="en-US" sz="1200" dirty="0" smtClean="0"/>
              <a:t>をエクスポートすれば、ゲームを完成しました。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普通のゲームと同じように、やっはり、</a:t>
            </a:r>
            <a:r>
              <a:rPr lang="ja-JP" altLang="en-US" sz="1200" dirty="0" smtClean="0"/>
              <a:t>プレーヤとモンスター達のアクションのコントロールは一番難しいです。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ほかに、</a:t>
            </a:r>
            <a:r>
              <a:rPr lang="en-US" altLang="ja-JP" sz="1200" dirty="0" smtClean="0"/>
              <a:t>AR</a:t>
            </a:r>
            <a:r>
              <a:rPr lang="ja-JP" altLang="en-US" sz="1200" dirty="0" smtClean="0"/>
              <a:t>ゲームですから、モデルの現実座標を取得するために、</a:t>
            </a:r>
            <a:r>
              <a:rPr lang="en-US" altLang="ja-JP" sz="1200" dirty="0" err="1" smtClean="0"/>
              <a:t>Vuforia</a:t>
            </a:r>
            <a:r>
              <a:rPr lang="ja-JP" altLang="en-US" sz="1200" dirty="0" smtClean="0"/>
              <a:t>　</a:t>
            </a:r>
            <a:r>
              <a:rPr lang="en-US" altLang="ja-JP" sz="1200" dirty="0" err="1" smtClean="0"/>
              <a:t>sdk</a:t>
            </a:r>
            <a:r>
              <a:rPr lang="ja-JP" altLang="en-US" sz="1200" dirty="0" smtClean="0"/>
              <a:t>の操作に工夫をしました。</a:t>
            </a:r>
            <a:endParaRPr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a:t>
            </a:r>
            <a:r>
              <a:rPr kumimoji="1" lang="en-US" altLang="ja-JP" dirty="0" smtClean="0"/>
              <a:t>AR</a:t>
            </a:r>
            <a:r>
              <a:rPr kumimoji="1" lang="ja-JP" altLang="en-US" dirty="0" smtClean="0"/>
              <a:t>ゲームを造った経験によって、いろいろなことを実感し、皆さんと分かち合いたいと思います。</a:t>
            </a:r>
            <a:endParaRPr kumimoji="1" lang="en-US" altLang="ja-JP" dirty="0" smtClean="0"/>
          </a:p>
          <a:p>
            <a:r>
              <a:rPr kumimoji="1" lang="ja-JP" altLang="en-US" dirty="0" smtClean="0"/>
              <a:t>前の説明のように、この図を利用して３</a:t>
            </a:r>
            <a:r>
              <a:rPr kumimoji="1" lang="en-US" altLang="ja-JP" dirty="0" smtClean="0"/>
              <a:t>D</a:t>
            </a:r>
            <a:r>
              <a:rPr kumimoji="1" lang="ja-JP" altLang="en-US" dirty="0" smtClean="0"/>
              <a:t>モデルの現実座標を計算しました。</a:t>
            </a:r>
            <a:endParaRPr kumimoji="1" lang="en-US" altLang="ja-JP" dirty="0" smtClean="0"/>
          </a:p>
          <a:p>
            <a:r>
              <a:rPr kumimoji="1" lang="ja-JP" altLang="en-US" dirty="0" smtClean="0"/>
              <a:t>つまり、現実座標を得るためには現実の情報が必要です。</a:t>
            </a:r>
            <a:endParaRPr kumimoji="1" lang="en-US" altLang="ja-JP" dirty="0" smtClean="0"/>
          </a:p>
          <a:p>
            <a:r>
              <a:rPr kumimoji="1" lang="en-US" altLang="ja-JP" dirty="0" smtClean="0"/>
              <a:t>AR</a:t>
            </a:r>
            <a:r>
              <a:rPr kumimoji="1" lang="ja-JP" altLang="en-US" dirty="0" smtClean="0"/>
              <a:t>であれ、</a:t>
            </a:r>
            <a:r>
              <a:rPr kumimoji="1" lang="en-US" altLang="ja-JP" dirty="0" smtClean="0"/>
              <a:t>VR</a:t>
            </a:r>
            <a:r>
              <a:rPr kumimoji="1" lang="ja-JP" altLang="en-US" dirty="0" smtClean="0"/>
              <a:t>であれ、</a:t>
            </a:r>
            <a:r>
              <a:rPr kumimoji="1" lang="en-US" altLang="ja-JP" dirty="0" smtClean="0"/>
              <a:t>MR</a:t>
            </a:r>
            <a:r>
              <a:rPr kumimoji="1" lang="ja-JP" altLang="en-US" dirty="0" smtClean="0"/>
              <a:t>であれ、現実座標の計算はもっとも重要な課題です。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現実</a:t>
            </a:r>
            <a:r>
              <a:rPr kumimoji="1" lang="ja-JP" altLang="en-US" dirty="0" smtClean="0"/>
              <a:t>の情報をどのように使用するかは、これらの技術の主な違いです。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そして、さまざまなディスプレーヤー</a:t>
            </a:r>
            <a:r>
              <a:rPr kumimoji="1" lang="en-US" altLang="ja-JP" dirty="0" smtClean="0"/>
              <a:t>(Displayer)</a:t>
            </a:r>
            <a:r>
              <a:rPr kumimoji="1" lang="ja-JP" altLang="en-US" dirty="0" smtClean="0"/>
              <a:t>があります。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今回、私はスマートフォンをディスプレーヤーとしてこのゲームを開発しました。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実は、一年まえ、</a:t>
            </a:r>
            <a:r>
              <a:rPr kumimoji="1" lang="en-US" altLang="ja-JP" dirty="0" smtClean="0"/>
              <a:t>Microsoft</a:t>
            </a:r>
            <a:r>
              <a:rPr kumimoji="1" lang="ja-JP" altLang="en-US" dirty="0" smtClean="0"/>
              <a:t>の</a:t>
            </a:r>
            <a:r>
              <a:rPr kumimoji="1" lang="en-US" altLang="ja-JP" dirty="0" err="1" smtClean="0"/>
              <a:t>HoloLens</a:t>
            </a:r>
            <a:r>
              <a:rPr kumimoji="1" lang="ja-JP" altLang="en-US" dirty="0" smtClean="0"/>
              <a:t>の体験もあります。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期待したほど良くない。</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そして、これらのディスプレーヤーの開発はまだ完全ではないと思います。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私は、こちらのディスプレーヤーを現実世界から仮想世界へのインターフェース</a:t>
            </a:r>
            <a:r>
              <a:rPr kumimoji="1" lang="en-US" altLang="ja-JP" dirty="0" smtClean="0"/>
              <a:t>(Interface)</a:t>
            </a:r>
            <a:r>
              <a:rPr kumimoji="1" lang="ja-JP" altLang="en-US" dirty="0" smtClean="0"/>
              <a:t>と言います。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また一つ</a:t>
            </a:r>
            <a:r>
              <a:rPr kumimoji="1" lang="ja-JP" altLang="en-US" sz="1200" b="0" i="0" kern="1200" dirty="0" smtClean="0">
                <a:solidFill>
                  <a:schemeClr val="tx1"/>
                </a:solidFill>
                <a:effectLst/>
                <a:latin typeface="+mn-lt"/>
                <a:ea typeface="+mn-ea"/>
                <a:cs typeface="+mn-cs"/>
              </a:rPr>
              <a:t>の重要な要素はこれらの技術の発展を制約して</a:t>
            </a:r>
            <a:r>
              <a:rPr kumimoji="1" lang="ja-JP" altLang="en-US" sz="1200" b="0" i="0" kern="1200" dirty="0" smtClean="0">
                <a:solidFill>
                  <a:schemeClr val="tx1"/>
                </a:solidFill>
                <a:effectLst/>
                <a:latin typeface="+mn-lt"/>
                <a:ea typeface="+mn-ea"/>
                <a:cs typeface="+mn-cs"/>
              </a:rPr>
              <a:t>います。</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これは</a:t>
            </a:r>
            <a:r>
              <a:rPr kumimoji="1" lang="en-US" altLang="ja-JP" sz="1200" b="0" i="0" kern="1200" dirty="0" smtClean="0">
                <a:solidFill>
                  <a:schemeClr val="tx1"/>
                </a:solidFill>
                <a:effectLst/>
                <a:latin typeface="+mn-lt"/>
                <a:ea typeface="+mn-ea"/>
                <a:cs typeface="+mn-cs"/>
              </a:rPr>
              <a:t>Immersive</a:t>
            </a:r>
            <a:r>
              <a:rPr kumimoji="1" lang="ja-JP" altLang="en-US" sz="1200" b="0" i="0" kern="1200" dirty="0" smtClean="0">
                <a:solidFill>
                  <a:schemeClr val="tx1"/>
                </a:solidFill>
                <a:effectLst/>
                <a:latin typeface="+mn-lt"/>
                <a:ea typeface="+mn-ea"/>
                <a:cs typeface="+mn-cs"/>
              </a:rPr>
              <a:t>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この前の説明のように、私今、こちらのツールが使えます。</a:t>
            </a:r>
            <a:endParaRPr kumimoji="1" lang="en-US" altLang="ja-JP" dirty="0" smtClean="0"/>
          </a:p>
          <a:p>
            <a:r>
              <a:rPr kumimoji="1" lang="ja-JP" altLang="en-US" dirty="0" smtClean="0"/>
              <a:t>この部分は統合開発環境（とうごうかいはつかんきょう）、英語で略して</a:t>
            </a:r>
            <a:r>
              <a:rPr kumimoji="1" lang="en-US" altLang="ja-JP" dirty="0" smtClean="0"/>
              <a:t>IDE (Integrated Development Environment)</a:t>
            </a:r>
            <a:r>
              <a:rPr kumimoji="1" lang="ja-JP" altLang="en-US" dirty="0" smtClean="0"/>
              <a:t>です。</a:t>
            </a:r>
            <a:endParaRPr kumimoji="1" lang="en-US" altLang="ja-JP" dirty="0" smtClean="0"/>
          </a:p>
          <a:p>
            <a:endParaRPr kumimoji="1" lang="en-US" altLang="ja-JP" dirty="0" smtClean="0"/>
          </a:p>
          <a:p>
            <a:r>
              <a:rPr kumimoji="1" lang="ja-JP" altLang="en-US" dirty="0" smtClean="0"/>
              <a:t>この部分は今、はやっているソフトウェアライブラリです。</a:t>
            </a:r>
            <a:endParaRPr kumimoji="1" lang="en-US" altLang="ja-JP" dirty="0" smtClean="0"/>
          </a:p>
          <a:p>
            <a:r>
              <a:rPr lang="ja-JP" altLang="en-US" sz="1200" dirty="0" smtClean="0"/>
              <a:t>速やかに</a:t>
            </a:r>
            <a:r>
              <a:rPr lang="en-US" altLang="ja-JP" sz="1200" dirty="0" smtClean="0"/>
              <a:t>Deep learning</a:t>
            </a:r>
            <a:r>
              <a:rPr lang="ja-JP" altLang="en-US" sz="1200" dirty="0" smtClean="0"/>
              <a:t>プログラミングを開発ための</a:t>
            </a:r>
            <a:r>
              <a:rPr lang="en-US" altLang="ja-JP" sz="1200" dirty="0" smtClean="0"/>
              <a:t>Google</a:t>
            </a:r>
            <a:r>
              <a:rPr lang="ja-JP" altLang="en-US" sz="1200" dirty="0" smtClean="0"/>
              <a:t>の</a:t>
            </a:r>
            <a:r>
              <a:rPr lang="en-US" altLang="ja-JP" sz="1200" dirty="0" err="1" smtClean="0"/>
              <a:t>TensorFlow</a:t>
            </a:r>
            <a:r>
              <a:rPr lang="ja-JP" altLang="en-US" sz="1200" dirty="0" smtClean="0"/>
              <a:t>は今、</a:t>
            </a:r>
            <a:r>
              <a:rPr lang="en-US" altLang="ja-JP" sz="1200" dirty="0" err="1" smtClean="0"/>
              <a:t>Github</a:t>
            </a:r>
            <a:r>
              <a:rPr lang="ja-JP" altLang="en-US" sz="1200" dirty="0" smtClean="0"/>
              <a:t>で一番ひろく使用されるソフトウェアライブラリです。</a:t>
            </a:r>
            <a:endParaRPr lang="en-US" altLang="ja-JP" sz="1200" dirty="0" smtClean="0"/>
          </a:p>
          <a:p>
            <a:endParaRPr lang="en-US" altLang="ja-JP" sz="1200" dirty="0" smtClean="0"/>
          </a:p>
          <a:p>
            <a:r>
              <a:rPr kumimoji="1" lang="en-US" altLang="ja-JP" sz="1200" b="0" i="0" kern="1200" dirty="0" smtClean="0">
                <a:solidFill>
                  <a:schemeClr val="tx1"/>
                </a:solidFill>
                <a:effectLst/>
                <a:latin typeface="+mn-lt"/>
                <a:ea typeface="+mn-ea"/>
                <a:cs typeface="+mn-cs"/>
              </a:rPr>
              <a:t>Application Programming Interface</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a:t>
            </a:fld>
            <a:endParaRPr kumimoji="1" lang="ja-JP" altLang="en-US"/>
          </a:p>
        </p:txBody>
      </p:sp>
    </p:spTree>
    <p:extLst>
      <p:ext uri="{BB962C8B-B14F-4D97-AF65-F5344CB8AC3E}">
        <p14:creationId xmlns:p14="http://schemas.microsoft.com/office/powerpoint/2010/main" val="24015091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Immersive</a:t>
            </a:r>
            <a:r>
              <a:rPr kumimoji="1" lang="ja-JP" altLang="en-US" dirty="0" smtClean="0"/>
              <a:t>は</a:t>
            </a:r>
            <a:r>
              <a:rPr kumimoji="1" lang="en-US" altLang="ja-JP" dirty="0" smtClean="0"/>
              <a:t>Immerse</a:t>
            </a:r>
            <a:r>
              <a:rPr kumimoji="1" lang="ja-JP" altLang="en-US" dirty="0" smtClean="0"/>
              <a:t>の形容詞、名詞ではありませんが、最近よく</a:t>
            </a:r>
            <a:r>
              <a:rPr kumimoji="1" lang="en-US" altLang="ja-JP" dirty="0" smtClean="0"/>
              <a:t>VR</a:t>
            </a:r>
            <a:r>
              <a:rPr kumimoji="1" lang="ja-JP" altLang="en-US" dirty="0" smtClean="0"/>
              <a:t>を説明するために使います。</a:t>
            </a:r>
            <a:endParaRPr kumimoji="1" lang="en-US" altLang="ja-JP" dirty="0" smtClean="0"/>
          </a:p>
          <a:p>
            <a:r>
              <a:rPr kumimoji="1" lang="ja-JP" altLang="en-US" dirty="0" smtClean="0"/>
              <a:t>この単語は、人間とシステムが、対称性をもってお互いに感じあい、作用しあうという意味です。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私は、このように没入（ぼつにゅう）感を理解します。</a:t>
            </a:r>
            <a:endParaRPr kumimoji="1" lang="en-US" altLang="ja-JP" dirty="0" smtClean="0"/>
          </a:p>
          <a:p>
            <a:endParaRPr kumimoji="1" lang="en-US" altLang="ja-JP" dirty="0" smtClean="0"/>
          </a:p>
          <a:p>
            <a:r>
              <a:rPr kumimoji="1" lang="ja-JP" altLang="en-US" dirty="0" smtClean="0"/>
              <a:t>没入（ぼつにゅう）感は五感とこれらの要素を含んでいます。</a:t>
            </a:r>
            <a:endParaRPr kumimoji="1" lang="en-US" altLang="ja-JP" dirty="0" smtClean="0"/>
          </a:p>
          <a:p>
            <a:r>
              <a:rPr kumimoji="1" lang="ja-JP" altLang="en-US" dirty="0" smtClean="0"/>
              <a:t>こちらの内容は日本語で書くのはまだ難しいが、英語のほうが選びました。</a:t>
            </a:r>
            <a:endParaRPr kumimoji="1" lang="en-US" altLang="ja-JP" dirty="0" smtClean="0"/>
          </a:p>
          <a:p>
            <a:r>
              <a:rPr kumimoji="1" lang="ja-JP" altLang="en-US" sz="1200" b="0" i="0" kern="1200" dirty="0" smtClean="0">
                <a:solidFill>
                  <a:schemeClr val="tx1"/>
                </a:solidFill>
                <a:effectLst/>
                <a:latin typeface="+mn-lt"/>
                <a:ea typeface="+mn-ea"/>
                <a:cs typeface="+mn-cs"/>
              </a:rPr>
              <a:t>皆さんは簡単に見るだけでいいです。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そして、没入感のために、いろんなデバイスがあります。</a:t>
            </a:r>
            <a:endParaRPr kumimoji="1" lang="en-US" altLang="ja-JP" dirty="0" smtClean="0"/>
          </a:p>
          <a:p>
            <a:r>
              <a:rPr kumimoji="1" lang="ja-JP" altLang="en-US" dirty="0" smtClean="0"/>
              <a:t>こちらのデバイスの目的はより多くの現実の情報を収集して没入感を増すためです。</a:t>
            </a:r>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これは、私の最後の感想です。</a:t>
            </a:r>
            <a:endParaRPr kumimoji="1" lang="en-US" altLang="ja-JP" dirty="0" smtClean="0"/>
          </a:p>
          <a:p>
            <a:pPr marL="0" indent="0">
              <a:buNone/>
            </a:pPr>
            <a:r>
              <a:rPr lang="en-US" altLang="ja-JP" sz="1200" dirty="0" smtClean="0"/>
              <a:t>VR</a:t>
            </a:r>
            <a:r>
              <a:rPr lang="ja-JP" altLang="en-US" sz="1200" dirty="0" smtClean="0"/>
              <a:t>・</a:t>
            </a:r>
            <a:r>
              <a:rPr lang="en-US" altLang="ja-JP" sz="1200" dirty="0" smtClean="0"/>
              <a:t>MR</a:t>
            </a:r>
            <a:r>
              <a:rPr lang="ja-JP" altLang="en-US" sz="1200" dirty="0" smtClean="0"/>
              <a:t>技術、今もっとも重要なのはハードウェアの開発です。</a:t>
            </a:r>
            <a:endParaRPr lang="en-US" altLang="ja-JP" sz="1200" dirty="0" smtClean="0"/>
          </a:p>
          <a:p>
            <a:pPr marL="0" indent="0">
              <a:buNone/>
            </a:pPr>
            <a:r>
              <a:rPr lang="ja-JP" altLang="en-US" sz="1200" dirty="0" smtClean="0"/>
              <a:t>一方で、</a:t>
            </a:r>
            <a:endParaRPr lang="en-US" altLang="ja-JP" sz="1200" dirty="0" smtClean="0"/>
          </a:p>
          <a:p>
            <a:pPr marL="0" indent="0">
              <a:buNone/>
            </a:pPr>
            <a:r>
              <a:rPr lang="en-US" altLang="ja-JP" sz="1200" dirty="0" smtClean="0"/>
              <a:t>AR</a:t>
            </a:r>
            <a:r>
              <a:rPr lang="ja-JP" altLang="en-US" sz="1200" dirty="0" smtClean="0"/>
              <a:t>技術、今もっとも重要なのはソフトウェアの開発です。</a:t>
            </a:r>
            <a:endParaRPr lang="en-US" altLang="ja-JP" sz="1200" dirty="0" smtClean="0"/>
          </a:p>
          <a:p>
            <a:pPr marL="0" indent="0">
              <a:buNone/>
            </a:pPr>
            <a:r>
              <a:rPr lang="ja-JP" altLang="en-US" sz="1200" dirty="0" smtClean="0"/>
              <a:t>そして、</a:t>
            </a:r>
            <a:endParaRPr lang="en-US" altLang="ja-JP" sz="1200" dirty="0" smtClean="0"/>
          </a:p>
          <a:p>
            <a:pPr marL="0" indent="0">
              <a:buNone/>
            </a:pPr>
            <a:r>
              <a:rPr lang="ja-JP" altLang="en-US" sz="1200" dirty="0" smtClean="0"/>
              <a:t>いずれ、</a:t>
            </a:r>
            <a:r>
              <a:rPr lang="en-US" altLang="ja-JP" sz="1200" dirty="0" smtClean="0"/>
              <a:t>AR</a:t>
            </a:r>
            <a:r>
              <a:rPr lang="ja-JP" altLang="en-US" sz="1200" dirty="0" smtClean="0"/>
              <a:t>技術は</a:t>
            </a:r>
            <a:r>
              <a:rPr lang="en-US" altLang="ja-JP" sz="1200" dirty="0" smtClean="0"/>
              <a:t>VR</a:t>
            </a:r>
            <a:r>
              <a:rPr lang="ja-JP" altLang="en-US" sz="1200" dirty="0" smtClean="0"/>
              <a:t>・</a:t>
            </a:r>
            <a:r>
              <a:rPr lang="en-US" altLang="ja-JP" sz="1200" dirty="0" smtClean="0"/>
              <a:t>MR</a:t>
            </a:r>
            <a:r>
              <a:rPr lang="ja-JP" altLang="en-US" sz="1200" dirty="0" smtClean="0"/>
              <a:t>技術に置き換えられると考えます。　</a:t>
            </a:r>
            <a:endParaRPr lang="en-US" altLang="ja-JP" sz="1200" dirty="0" smtClean="0"/>
          </a:p>
          <a:p>
            <a:pPr marL="0" indent="0">
              <a:buNone/>
            </a:pPr>
            <a:endParaRPr lang="en-US" altLang="ja-JP" sz="1200" dirty="0" smtClean="0"/>
          </a:p>
          <a:p>
            <a:pPr marL="0" indent="0">
              <a:buNone/>
            </a:pPr>
            <a:r>
              <a:rPr kumimoji="1" lang="ja-JP" altLang="en-US" sz="1200" dirty="0" smtClean="0"/>
              <a:t>以上です。</a:t>
            </a:r>
            <a:endParaRPr kumimoji="1" lang="en-US" altLang="ja-JP" sz="1200" dirty="0" smtClean="0"/>
          </a:p>
          <a:p>
            <a:pPr marL="0" indent="0">
              <a:buNone/>
            </a:pPr>
            <a:r>
              <a:rPr kumimoji="1" lang="ja-JP" altLang="en-US" dirty="0" smtClean="0"/>
              <a:t>ご清聴ありがとうございました。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私の卒業作品、最終回で説明いたします。</a:t>
            </a:r>
            <a:endParaRPr lang="en-US" altLang="ja-JP" sz="1200" dirty="0" smtClean="0"/>
          </a:p>
          <a:p>
            <a:endParaRPr kumimoji="1" lang="en-US" altLang="ja-JP" sz="1200" dirty="0" smtClean="0"/>
          </a:p>
          <a:p>
            <a:r>
              <a:rPr lang="ja-JP" altLang="en-US" sz="1200" dirty="0" smtClean="0"/>
              <a:t>お楽しみください。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54</a:t>
            </a:fld>
            <a:endParaRPr kumimoji="1" lang="ja-JP" altLang="en-US"/>
          </a:p>
        </p:txBody>
      </p:sp>
    </p:spTree>
    <p:extLst>
      <p:ext uri="{BB962C8B-B14F-4D97-AF65-F5344CB8AC3E}">
        <p14:creationId xmlns:p14="http://schemas.microsoft.com/office/powerpoint/2010/main" val="914351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56</a:t>
            </a:fld>
            <a:endParaRPr kumimoji="1" lang="ja-JP" altLang="en-US"/>
          </a:p>
        </p:txBody>
      </p:sp>
    </p:spTree>
    <p:extLst>
      <p:ext uri="{BB962C8B-B14F-4D97-AF65-F5344CB8AC3E}">
        <p14:creationId xmlns:p14="http://schemas.microsoft.com/office/powerpoint/2010/main" val="2420174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１０％　</a:t>
            </a:r>
            <a:endParaRPr kumimoji="1" lang="en-US" altLang="ja-JP" dirty="0" smtClean="0"/>
          </a:p>
          <a:p>
            <a:r>
              <a:rPr kumimoji="1" lang="ja-JP" altLang="en-US" dirty="0" smtClean="0"/>
              <a:t>顔認識技術</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61</a:t>
            </a:fld>
            <a:endParaRPr kumimoji="1" lang="ja-JP" altLang="en-US"/>
          </a:p>
        </p:txBody>
      </p:sp>
    </p:spTree>
    <p:extLst>
      <p:ext uri="{BB962C8B-B14F-4D97-AF65-F5344CB8AC3E}">
        <p14:creationId xmlns:p14="http://schemas.microsoft.com/office/powerpoint/2010/main" val="2907265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次に、私のソフトウェアの作成経験を説明させていただきます。</a:t>
            </a:r>
            <a:endParaRPr kumimoji="1" lang="en-US" altLang="ja-JP" dirty="0" smtClean="0"/>
          </a:p>
          <a:p>
            <a:r>
              <a:rPr kumimoji="1" lang="ja-JP" altLang="en-US" dirty="0" smtClean="0"/>
              <a:t>今回の発表はこの３</a:t>
            </a:r>
            <a:r>
              <a:rPr kumimoji="1" lang="en-US" altLang="ja-JP" dirty="0" smtClean="0"/>
              <a:t>D</a:t>
            </a:r>
            <a:r>
              <a:rPr kumimoji="1" lang="ja-JP" altLang="en-US" dirty="0" smtClean="0"/>
              <a:t>ゲームの作成について説明させていただきます。</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次回は</a:t>
            </a:r>
            <a:r>
              <a:rPr kumimoji="1" lang="en-US" altLang="ja-JP" dirty="0" smtClean="0"/>
              <a:t>AR</a:t>
            </a:r>
            <a:r>
              <a:rPr kumimoji="1" lang="ja-JP" altLang="en-US" dirty="0" smtClean="0"/>
              <a:t>（拡張現実）ゲームの作成について説明させていただきます。</a:t>
            </a:r>
          </a:p>
          <a:p>
            <a:endParaRPr kumimoji="1" lang="en-US" altLang="ja-JP" dirty="0" smtClean="0"/>
          </a:p>
          <a:p>
            <a:r>
              <a:rPr kumimoji="1" lang="ja-JP" altLang="en-US" dirty="0" smtClean="0"/>
              <a:t>最後はこの両者、</a:t>
            </a:r>
            <a:r>
              <a:rPr lang="ja-JP" altLang="en-US" sz="1200" dirty="0" smtClean="0">
                <a:latin typeface="+mn-ea"/>
              </a:rPr>
              <a:t>画像処理に関連するソフトウェアとコンピュータビジョンを利用する</a:t>
            </a:r>
            <a:r>
              <a:rPr lang="en-US" altLang="ja-JP" sz="1200" dirty="0" smtClean="0">
                <a:latin typeface="+mn-ea"/>
              </a:rPr>
              <a:t>AI</a:t>
            </a:r>
            <a:r>
              <a:rPr lang="ja-JP" altLang="en-US" sz="1200" dirty="0" smtClean="0">
                <a:latin typeface="+mn-ea"/>
              </a:rPr>
              <a:t>ソフトウェアについて発表させていただきます</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では、皆さんご覧のような順番で、この３</a:t>
            </a:r>
            <a:r>
              <a:rPr kumimoji="1" lang="en-US" altLang="ja-JP" dirty="0" smtClean="0"/>
              <a:t>D</a:t>
            </a:r>
            <a:r>
              <a:rPr kumimoji="1" lang="ja-JP" altLang="en-US" dirty="0" smtClean="0"/>
              <a:t>ゲームの作成をはじめ、私の自信作を紹介させていただきます。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大学三年生のときに、ゲームデザインというコースで学んだ知識を運用するために、このゲームを造りました</a:t>
            </a:r>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こちらはこのゲームの概要です。</a:t>
            </a:r>
            <a:endParaRPr kumimoji="1" lang="en-US" altLang="ja-JP" dirty="0" smtClean="0"/>
          </a:p>
          <a:p>
            <a:r>
              <a:rPr kumimoji="1" lang="ja-JP" altLang="en-US" dirty="0" smtClean="0"/>
              <a:t>このゲームは</a:t>
            </a:r>
            <a:r>
              <a:rPr kumimoji="1" lang="en-US" altLang="ja-JP" dirty="0" smtClean="0"/>
              <a:t>FPS</a:t>
            </a:r>
            <a:r>
              <a:rPr kumimoji="1" lang="ja-JP" altLang="en-US" dirty="0" smtClean="0"/>
              <a:t>ゲームで、</a:t>
            </a:r>
            <a:endParaRPr kumimoji="1" lang="en-US" altLang="ja-JP" dirty="0" smtClean="0"/>
          </a:p>
          <a:p>
            <a:r>
              <a:rPr kumimoji="1" lang="ja-JP" altLang="en-US" dirty="0" smtClean="0"/>
              <a:t>開発時間は４５時間</a:t>
            </a:r>
            <a:r>
              <a:rPr lang="ja-JP" altLang="en-US" sz="1200" dirty="0" smtClean="0"/>
              <a:t>程度</a:t>
            </a:r>
            <a:r>
              <a:rPr kumimoji="1" lang="ja-JP" altLang="en-US" dirty="0" smtClean="0"/>
              <a:t>です。</a:t>
            </a:r>
            <a:endParaRPr kumimoji="1" lang="en-US" altLang="ja-JP" dirty="0" smtClean="0"/>
          </a:p>
          <a:p>
            <a:r>
              <a:rPr kumimoji="1" lang="ja-JP" altLang="en-US" dirty="0" smtClean="0"/>
              <a:t>主人公は暗闇の中で未知の谷に着陸し、ステージに隠されたピラミッドを見つけて破壊することによって村を救うというストーリーです。</a:t>
            </a:r>
            <a:endParaRPr kumimoji="1" lang="en-US" altLang="ja-JP" dirty="0" smtClean="0"/>
          </a:p>
          <a:p>
            <a:r>
              <a:rPr kumimoji="1" lang="ja-JP" altLang="en-US" dirty="0" smtClean="0"/>
              <a:t>ちなみに、隠されたピラミッドは無限に主人公を攻撃するゾンビを生成できます。</a:t>
            </a:r>
            <a:endParaRPr kumimoji="1" lang="en-US" altLang="ja-JP" dirty="0" smtClean="0"/>
          </a:p>
          <a:p>
            <a:r>
              <a:rPr kumimoji="1" lang="ja-JP" altLang="en-US" dirty="0" smtClean="0"/>
              <a:t>プレイヤーは銃でゾンビを倒します、弾丸は無制限です。</a:t>
            </a:r>
            <a:endParaRPr kumimoji="1" lang="en-US" altLang="ja-JP" dirty="0" smtClean="0"/>
          </a:p>
          <a:p>
            <a:r>
              <a:rPr kumimoji="1" lang="ja-JP" altLang="en-US" dirty="0" smtClean="0"/>
              <a:t>クリア条件はすべてのピラミッドを破壊することです。</a:t>
            </a:r>
            <a:endParaRPr kumimoji="1" lang="en-US" altLang="ja-JP" dirty="0" smtClean="0"/>
          </a:p>
          <a:p>
            <a:endParaRPr kumimoji="1" lang="en-US" altLang="ja-JP" dirty="0" smtClean="0"/>
          </a:p>
          <a:p>
            <a:r>
              <a:rPr kumimoji="1" lang="ja-JP" altLang="en-US" dirty="0" smtClean="0"/>
              <a:t>そして、友達のスコアと比較することによってゲームをより競争力のあるものにすることができます。</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smtClean="0"/>
              <a:t>マスター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smtClean="0"/>
              <a:t>マスター サブタイトルの書式設定</a:t>
            </a:r>
            <a:endParaRPr kumimoji="0" lang="en-US"/>
          </a:p>
        </p:txBody>
      </p:sp>
      <p:sp>
        <p:nvSpPr>
          <p:cNvPr id="29" name="日付プレースホルダー 28"/>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14" name="スライド番号プレースホルダー 1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39"/>
            <a:ext cx="6400816" cy="5851525"/>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コンテンツ プレースホルダー 2"/>
          <p:cNvSpPr>
            <a:spLocks noGrp="1"/>
          </p:cNvSpPr>
          <p:nvPr>
            <p:ph idx="1"/>
          </p:nvPr>
        </p:nvSpPr>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ー 6"/>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smtClean="0"/>
              <a:t>マスター タイトルの書式設定</a:t>
            </a:r>
            <a:endParaRPr kumimoji="0" lang="en-US"/>
          </a:p>
        </p:txBody>
      </p:sp>
      <p:sp>
        <p:nvSpPr>
          <p:cNvPr id="3" name="日付プレースホルダー 2"/>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smtClean="0"/>
              <a:t>マスター タイトルの書式設定</a:t>
            </a:r>
            <a:endParaRPr kumimoji="0" 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smtClean="0"/>
              <a:t>アイコンをクリックして図を追加</a:t>
            </a:r>
            <a:endParaRPr kumimoji="0" lang="en-US"/>
          </a:p>
        </p:txBody>
      </p:sp>
      <p:sp>
        <p:nvSpPr>
          <p:cNvPr id="4" name="テキスト プレースホルダー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2018/10/30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ー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7" name="日付プレースホルダー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90ED720-0104-4369-84BC-D37694168613}" type="datetimeFigureOut">
              <a:rPr kumimoji="1" lang="ja-JP" altLang="en-US" smtClean="0"/>
              <a:t>2018/10/30</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2"/>
                </a:solidFill>
              </a:defRPr>
            </a:lvl1pPr>
          </a:lstStyle>
          <a:p>
            <a:endParaRPr kumimoji="1" lang="ja-JP" altLang="en-US"/>
          </a:p>
        </p:txBody>
      </p:sp>
      <p:sp>
        <p:nvSpPr>
          <p:cNvPr id="12" name="スライド番号プレースホルダー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vrinside.jp/news/vr-ar-mr/" TargetMode="Externa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vrinside.jp/news/vr-ar-m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vrinside.jp/news/vr-ar-mr/" TargetMode="External"/><Relationship Id="rId4" Type="http://schemas.openxmlformats.org/officeDocument/2006/relationships/hyperlink" Target="https://www.microsoft.com/en-us/hololens" TargetMode="External"/></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jp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21.png"/><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jpg"/><Relationship Id="rId7" Type="http://schemas.microsoft.com/office/2007/relationships/hdphoto" Target="../media/hdphoto2.wdp"/><Relationship Id="rId12" Type="http://schemas.microsoft.com/office/2007/relationships/hdphoto" Target="../media/hdphoto3.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4.png"/><Relationship Id="rId5" Type="http://schemas.microsoft.com/office/2007/relationships/hdphoto" Target="../media/hdphoto1.wdp"/><Relationship Id="rId10" Type="http://schemas.microsoft.com/office/2007/relationships/hdphoto" Target="../media/hdphoto4.wdp"/><Relationship Id="rId4" Type="http://schemas.openxmlformats.org/officeDocument/2006/relationships/image" Target="../media/image21.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4.wdp"/><Relationship Id="rId3" Type="http://schemas.openxmlformats.org/officeDocument/2006/relationships/image" Target="../media/image22.jpg"/><Relationship Id="rId7" Type="http://schemas.microsoft.com/office/2007/relationships/hdphoto" Target="../media/hdphoto2.wdp"/><Relationship Id="rId12"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microsoft.com/office/2007/relationships/hdphoto" Target="../media/hdphoto1.wdp"/><Relationship Id="rId15" Type="http://schemas.microsoft.com/office/2007/relationships/hdphoto" Target="../media/hdphoto3.wdp"/><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3.wdp"/><Relationship Id="rId3" Type="http://schemas.openxmlformats.org/officeDocument/2006/relationships/image" Target="../media/image22.jpg"/><Relationship Id="rId7" Type="http://schemas.openxmlformats.org/officeDocument/2006/relationships/image" Target="../media/image29.png"/><Relationship Id="rId12"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0.png"/><Relationship Id="rId5" Type="http://schemas.openxmlformats.org/officeDocument/2006/relationships/image" Target="../media/image21.png"/><Relationship Id="rId10" Type="http://schemas.microsoft.com/office/2007/relationships/hdphoto" Target="../media/hdphoto2.wdp"/><Relationship Id="rId4" Type="http://schemas.openxmlformats.org/officeDocument/2006/relationships/image" Target="../media/image20.png"/><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3.png"/><Relationship Id="rId18" Type="http://schemas.openxmlformats.org/officeDocument/2006/relationships/image" Target="../media/image24.png"/><Relationship Id="rId3" Type="http://schemas.openxmlformats.org/officeDocument/2006/relationships/image" Target="../media/image22.jpg"/><Relationship Id="rId7" Type="http://schemas.openxmlformats.org/officeDocument/2006/relationships/image" Target="../media/image29.png"/><Relationship Id="rId12" Type="http://schemas.openxmlformats.org/officeDocument/2006/relationships/image" Target="../media/image32.png"/><Relationship Id="rId17" Type="http://schemas.openxmlformats.org/officeDocument/2006/relationships/image" Target="../media/image30.png"/><Relationship Id="rId2" Type="http://schemas.openxmlformats.org/officeDocument/2006/relationships/notesSlide" Target="../notesSlides/notesSlide31.xml"/><Relationship Id="rId16" Type="http://schemas.microsoft.com/office/2007/relationships/hdphoto" Target="../media/hdphoto7.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1.png"/><Relationship Id="rId15" Type="http://schemas.openxmlformats.org/officeDocument/2006/relationships/image" Target="../media/image34.png"/><Relationship Id="rId10" Type="http://schemas.microsoft.com/office/2007/relationships/hdphoto" Target="../media/hdphoto2.wdp"/><Relationship Id="rId19" Type="http://schemas.microsoft.com/office/2007/relationships/hdphoto" Target="../media/hdphoto3.wdp"/><Relationship Id="rId4" Type="http://schemas.openxmlformats.org/officeDocument/2006/relationships/image" Target="../media/image20.png"/><Relationship Id="rId9" Type="http://schemas.openxmlformats.org/officeDocument/2006/relationships/image" Target="../media/image23.png"/><Relationship Id="rId14" Type="http://schemas.microsoft.com/office/2007/relationships/hdphoto" Target="../media/hdphoto6.wdp"/></Relationships>
</file>

<file path=ppt/slides/_rels/slide3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jp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3.wdp"/><Relationship Id="rId3" Type="http://schemas.openxmlformats.org/officeDocument/2006/relationships/image" Target="../media/image20.png"/><Relationship Id="rId7" Type="http://schemas.microsoft.com/office/2007/relationships/hdphoto" Target="../media/hdphoto1.wdp"/><Relationship Id="rId12"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hdphoto" Target="../media/hdphoto9.wdp"/><Relationship Id="rId5" Type="http://schemas.microsoft.com/office/2007/relationships/hdphoto" Target="../media/hdphoto8.wdp"/><Relationship Id="rId10" Type="http://schemas.openxmlformats.org/officeDocument/2006/relationships/image" Target="../media/image37.png"/><Relationship Id="rId4" Type="http://schemas.openxmlformats.org/officeDocument/2006/relationships/image" Target="../media/image35.jpeg"/><Relationship Id="rId9" Type="http://schemas.microsoft.com/office/2007/relationships/hdphoto" Target="../media/hdphoto5.wdp"/></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7.png"/><Relationship Id="rId3" Type="http://schemas.openxmlformats.org/officeDocument/2006/relationships/image" Target="../media/image20.png"/><Relationship Id="rId7" Type="http://schemas.microsoft.com/office/2007/relationships/hdphoto" Target="../media/hdphoto1.wdp"/><Relationship Id="rId12" Type="http://schemas.openxmlformats.org/officeDocument/2006/relationships/image" Target="../media/image41.jpg"/><Relationship Id="rId2" Type="http://schemas.openxmlformats.org/officeDocument/2006/relationships/notesSlide" Target="../notesSlides/notesSlide34.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40.png"/><Relationship Id="rId5" Type="http://schemas.microsoft.com/office/2007/relationships/hdphoto" Target="../media/hdphoto8.wdp"/><Relationship Id="rId1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image" Target="../media/image35.jpeg"/><Relationship Id="rId9" Type="http://schemas.microsoft.com/office/2007/relationships/hdphoto" Target="../media/hdphoto5.wdp"/><Relationship Id="rId14" Type="http://schemas.microsoft.com/office/2007/relationships/hdphoto" Target="../media/hdphoto9.wdp"/></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9.png"/><Relationship Id="rId3" Type="http://schemas.openxmlformats.org/officeDocument/2006/relationships/image" Target="../media/image20.png"/><Relationship Id="rId7" Type="http://schemas.microsoft.com/office/2007/relationships/hdphoto" Target="../media/hdphoto1.wdp"/><Relationship Id="rId12"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hdphoto" Target="../media/hdphoto9.wdp"/><Relationship Id="rId5" Type="http://schemas.microsoft.com/office/2007/relationships/hdphoto" Target="../media/hdphoto8.wdp"/><Relationship Id="rId10" Type="http://schemas.openxmlformats.org/officeDocument/2006/relationships/image" Target="../media/image37.png"/><Relationship Id="rId4" Type="http://schemas.openxmlformats.org/officeDocument/2006/relationships/image" Target="../media/image35.jpeg"/><Relationship Id="rId9" Type="http://schemas.microsoft.com/office/2007/relationships/hdphoto" Target="../media/hdphoto5.wdp"/><Relationship Id="rId1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25.png"/><Relationship Id="rId7" Type="http://schemas.microsoft.com/office/2007/relationships/hdphoto" Target="../media/hdphoto9.wdp"/><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0.png"/><Relationship Id="rId4" Type="http://schemas.microsoft.com/office/2007/relationships/hdphoto" Target="../media/hdphoto4.wdp"/></Relationships>
</file>

<file path=ppt/slides/_rels/slide48.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25.png"/><Relationship Id="rId7" Type="http://schemas.microsoft.com/office/2007/relationships/hdphoto" Target="../media/hdphoto9.wdp"/><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0.png"/><Relationship Id="rId4" Type="http://schemas.microsoft.com/office/2007/relationships/hdphoto" Target="../media/hdphoto4.wdp"/></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7" Type="http://schemas.microsoft.com/office/2007/relationships/hdphoto" Target="../media/hdphoto9.wdp"/><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0.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5.png"/><Relationship Id="rId7" Type="http://schemas.microsoft.com/office/2007/relationships/hdphoto" Target="../media/hdphoto9.wdp"/><Relationship Id="rId12"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hdphoto" Target="../media/hdphoto11.wdp"/><Relationship Id="rId5" Type="http://schemas.openxmlformats.org/officeDocument/2006/relationships/image" Target="../media/image30.png"/><Relationship Id="rId10" Type="http://schemas.openxmlformats.org/officeDocument/2006/relationships/image" Target="../media/image50.png"/><Relationship Id="rId4" Type="http://schemas.microsoft.com/office/2007/relationships/hdphoto" Target="../media/hdphoto4.wdp"/><Relationship Id="rId9" Type="http://schemas.microsoft.com/office/2007/relationships/hdphoto" Target="../media/hdphoto10.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5760" y="2500306"/>
            <a:ext cx="5798448" cy="1512888"/>
          </a:xfrm>
        </p:spPr>
        <p:txBody>
          <a:bodyPr/>
          <a:lstStyle/>
          <a:p>
            <a:r>
              <a:rPr lang="ja-JP" altLang="en-US" dirty="0" smtClean="0"/>
              <a:t>学生時代、身</a:t>
            </a:r>
            <a:r>
              <a:rPr lang="ja-JP" altLang="en-US" dirty="0"/>
              <a:t>に</a:t>
            </a:r>
            <a:r>
              <a:rPr lang="ja-JP" altLang="en-US" dirty="0" smtClean="0"/>
              <a:t>付けた知識</a:t>
            </a:r>
            <a:r>
              <a:rPr lang="ja-JP" altLang="en-US" dirty="0"/>
              <a:t>、技術について</a:t>
            </a:r>
            <a:endParaRPr kumimoji="1" lang="ja-JP" altLang="en-US" dirty="0"/>
          </a:p>
        </p:txBody>
      </p:sp>
      <p:sp>
        <p:nvSpPr>
          <p:cNvPr id="3" name="サブタイトル 2"/>
          <p:cNvSpPr>
            <a:spLocks noGrp="1"/>
          </p:cNvSpPr>
          <p:nvPr>
            <p:ph type="subTitle" idx="1"/>
          </p:nvPr>
        </p:nvSpPr>
        <p:spPr/>
        <p:txBody>
          <a:bodyPr>
            <a:normAutofit fontScale="85000" lnSpcReduction="20000"/>
          </a:bodyPr>
          <a:lstStyle/>
          <a:p>
            <a:r>
              <a:rPr lang="ja-JP" altLang="en-US" sz="2800" dirty="0" smtClean="0"/>
              <a:t>ジョ　コウコン</a:t>
            </a:r>
            <a:endParaRPr lang="en-US" altLang="ja-JP" sz="2800" dirty="0" smtClean="0"/>
          </a:p>
          <a:p>
            <a:r>
              <a:rPr lang="ja-JP" altLang="en-US" sz="2800" dirty="0" smtClean="0"/>
              <a:t>徐　宏坤</a:t>
            </a:r>
            <a:endParaRPr lang="en-US" altLang="ja-JP" sz="2800" dirty="0" smtClean="0"/>
          </a:p>
          <a:p>
            <a:r>
              <a:rPr kumimoji="1" lang="ja-JP" altLang="en-US" sz="2800" dirty="0" smtClean="0"/>
              <a:t>２０１８年１０月</a:t>
            </a:r>
            <a:r>
              <a:rPr lang="ja-JP" altLang="en-US" sz="2800" dirty="0" smtClean="0"/>
              <a:t>２４</a:t>
            </a:r>
            <a:r>
              <a:rPr kumimoji="1" lang="ja-JP" altLang="en-US" sz="2800" dirty="0" smtClean="0"/>
              <a:t>日</a:t>
            </a:r>
            <a:endParaRPr kumimoji="1" lang="ja-JP" altLang="en-US" sz="2800" dirty="0"/>
          </a:p>
        </p:txBody>
      </p:sp>
    </p:spTree>
    <p:extLst>
      <p:ext uri="{BB962C8B-B14F-4D97-AF65-F5344CB8AC3E}">
        <p14:creationId xmlns:p14="http://schemas.microsoft.com/office/powerpoint/2010/main" val="8201368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229600" cy="5241194"/>
          </a:xfrm>
        </p:spPr>
        <p:txBody>
          <a:bodyPr>
            <a:normAutofit lnSpcReduction="10000"/>
          </a:bodyPr>
          <a:lstStyle/>
          <a:p>
            <a:r>
              <a:rPr lang="ja-JP" altLang="en-US" dirty="0" smtClean="0"/>
              <a:t>３．ツールと技術</a:t>
            </a:r>
            <a:endParaRPr lang="en-US" altLang="ja-JP" dirty="0"/>
          </a:p>
          <a:p>
            <a:pPr marL="0" indent="0">
              <a:buNone/>
            </a:pPr>
            <a:endParaRPr lang="en-US" altLang="ja-JP" sz="2000" dirty="0" smtClean="0"/>
          </a:p>
          <a:p>
            <a:pPr marL="0" indent="0">
              <a:buNone/>
            </a:pPr>
            <a:r>
              <a:rPr lang="ja-JP" altLang="en-US" sz="2000" dirty="0"/>
              <a:t>　</a:t>
            </a:r>
            <a:r>
              <a:rPr lang="ja-JP" altLang="en-US" sz="2000" dirty="0" smtClean="0"/>
              <a:t>　ツール：</a:t>
            </a:r>
            <a:endParaRPr lang="en-US" altLang="ja-JP" sz="2000"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kumimoji="1" lang="en-US" altLang="ja-JP" dirty="0" smtClean="0"/>
          </a:p>
          <a:p>
            <a:pPr marL="0" indent="0">
              <a:buNone/>
            </a:pPr>
            <a:r>
              <a:rPr lang="ja-JP" altLang="en-US" dirty="0"/>
              <a:t>　</a:t>
            </a:r>
            <a:r>
              <a:rPr lang="ja-JP" altLang="en-US" sz="2000" dirty="0"/>
              <a:t>プログラミング</a:t>
            </a:r>
            <a:r>
              <a:rPr lang="ja-JP" altLang="en-US" sz="2000" dirty="0" smtClean="0"/>
              <a:t>言語：　　　</a:t>
            </a:r>
            <a:r>
              <a:rPr lang="en-US" altLang="ja-JP" sz="2000" dirty="0" smtClean="0"/>
              <a:t>C</a:t>
            </a:r>
            <a:r>
              <a:rPr lang="en-US" altLang="ja-JP" sz="2000" dirty="0"/>
              <a:t>#</a:t>
            </a:r>
            <a:r>
              <a:rPr lang="ja-JP" altLang="en-US" sz="2000" dirty="0"/>
              <a:t>　</a:t>
            </a:r>
            <a:r>
              <a:rPr lang="en-US" altLang="ja-JP" sz="2000" dirty="0"/>
              <a:t>in </a:t>
            </a:r>
            <a:r>
              <a:rPr lang="en-US" altLang="ja-JP" sz="2000" dirty="0" smtClean="0"/>
              <a:t>Unity(</a:t>
            </a:r>
            <a:r>
              <a:rPr lang="ja-JP" altLang="en-US" sz="2000" dirty="0" smtClean="0"/>
              <a:t>カプセル化</a:t>
            </a:r>
            <a:r>
              <a:rPr lang="en-US" altLang="ja-JP" sz="2000" dirty="0" smtClean="0"/>
              <a:t>)</a:t>
            </a:r>
          </a:p>
          <a:p>
            <a:pPr marL="0" indent="0">
              <a:buNone/>
            </a:pPr>
            <a:r>
              <a:rPr lang="ja-JP" altLang="en-US" sz="2000" dirty="0"/>
              <a:t>　　</a:t>
            </a:r>
            <a:r>
              <a:rPr lang="ja-JP" altLang="en-US" sz="2000" dirty="0" smtClean="0"/>
              <a:t>ソフトウェアタイプ：　　　</a:t>
            </a:r>
            <a:r>
              <a:rPr lang="en-US" altLang="ja-JP" sz="2000" dirty="0" smtClean="0"/>
              <a:t>Windows</a:t>
            </a:r>
            <a:r>
              <a:rPr lang="ja-JP" altLang="en-US" sz="2000" dirty="0"/>
              <a:t>フォームプログラム</a:t>
            </a:r>
          </a:p>
          <a:p>
            <a:pPr marL="0" indent="0">
              <a:buNone/>
            </a:pPr>
            <a:r>
              <a:rPr lang="ja-JP" altLang="en-US" sz="2000" dirty="0"/>
              <a:t>　　</a:t>
            </a:r>
            <a:r>
              <a:rPr lang="ja-JP" altLang="en-US" sz="2000" dirty="0" smtClean="0"/>
              <a:t>サイズ：　　　　　　　　　　</a:t>
            </a:r>
            <a:r>
              <a:rPr lang="en-US" altLang="ja-JP" sz="2000" dirty="0" smtClean="0"/>
              <a:t>200MB</a:t>
            </a:r>
            <a:r>
              <a:rPr lang="ja-JP" altLang="en-US" sz="2000" dirty="0"/>
              <a:t>程度</a:t>
            </a:r>
          </a:p>
          <a:p>
            <a:pPr marL="0" indent="0">
              <a:buNone/>
            </a:pPr>
            <a:r>
              <a:rPr lang="ja-JP" altLang="en-US" sz="2000" dirty="0"/>
              <a:t>　　</a:t>
            </a:r>
            <a:r>
              <a:rPr lang="ja-JP" altLang="en-US" sz="2000" dirty="0" smtClean="0"/>
              <a:t>特徴：　　　　　　　　　　　ネットワーク</a:t>
            </a:r>
            <a:r>
              <a:rPr lang="ja-JP" altLang="en-US" sz="2000" dirty="0"/>
              <a:t>を使わずに</a:t>
            </a:r>
            <a:r>
              <a:rPr lang="en-US" altLang="ja-JP" sz="2000" dirty="0"/>
              <a:t>Windows</a:t>
            </a:r>
            <a:r>
              <a:rPr lang="ja-JP" altLang="en-US" sz="2000" dirty="0" smtClean="0"/>
              <a:t>でゲームを行う</a:t>
            </a:r>
          </a:p>
          <a:p>
            <a:pPr marL="0" indent="0">
              <a:buNone/>
            </a:pPr>
            <a:endParaRPr lang="en-US" altLang="ja-JP" sz="2000" dirty="0" smtClean="0"/>
          </a:p>
          <a:p>
            <a:pPr marL="0" indent="0">
              <a:buNone/>
            </a:pPr>
            <a:endParaRPr lang="ja-JP" altLang="en-US" sz="2000" dirty="0"/>
          </a:p>
          <a:p>
            <a:pPr marL="0" indent="0">
              <a:buNone/>
            </a:pPr>
            <a:endParaRPr kumimoji="1" lang="ja-JP" altLang="en-US" dirty="0"/>
          </a:p>
        </p:txBody>
      </p:sp>
      <p:pic>
        <p:nvPicPr>
          <p:cNvPr id="2054" name="Picture 6"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780928"/>
            <a:ext cx="3672408" cy="188641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093014" y="4662259"/>
            <a:ext cx="2304256" cy="369332"/>
          </a:xfrm>
          <a:prstGeom prst="rect">
            <a:avLst/>
          </a:prstGeom>
          <a:noFill/>
        </p:spPr>
        <p:txBody>
          <a:bodyPr wrap="square" rtlCol="0">
            <a:spAutoFit/>
          </a:bodyPr>
          <a:lstStyle/>
          <a:p>
            <a:pPr algn="ctr"/>
            <a:r>
              <a:rPr lang="en-US" altLang="ja-JP" dirty="0" smtClean="0"/>
              <a:t>Unity</a:t>
            </a:r>
            <a:r>
              <a:rPr lang="ja-JP" altLang="en-US" dirty="0" smtClean="0"/>
              <a:t>ゲームエンジン</a:t>
            </a:r>
            <a:endParaRPr kumimoji="1" lang="ja-JP" altLang="en-US" dirty="0"/>
          </a:p>
        </p:txBody>
      </p:sp>
      <p:pic>
        <p:nvPicPr>
          <p:cNvPr id="2057" name="Picture 9" descr="âvisual studio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6738" y="2780511"/>
            <a:ext cx="3672408" cy="1824358"/>
          </a:xfrm>
          <a:prstGeom prst="rect">
            <a:avLst/>
          </a:prstGeom>
          <a:noFill/>
          <a:extLst>
            <a:ext uri="{909E8E84-426E-40DD-AFC4-6F175D3DCCD1}">
              <a14:hiddenFill xmlns:a14="http://schemas.microsoft.com/office/drawing/2010/main">
                <a:solidFill>
                  <a:srgbClr val="FFFFFF"/>
                </a:solidFill>
              </a14:hiddenFill>
            </a:ext>
          </a:extLst>
        </p:spPr>
      </p:pic>
      <p:sp>
        <p:nvSpPr>
          <p:cNvPr id="8"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a:latin typeface="+mn-ea"/>
              </a:rPr>
              <a:t>３</a:t>
            </a:r>
            <a:r>
              <a:rPr lang="en-US" altLang="ja-JP" b="1" kern="0" dirty="0">
                <a:latin typeface="+mn-ea"/>
              </a:rPr>
              <a:t>D</a:t>
            </a:r>
            <a:r>
              <a:rPr lang="ja-JP" altLang="en-US" b="1" kern="0" dirty="0" smtClean="0">
                <a:latin typeface="+mn-ea"/>
              </a:rPr>
              <a:t>ゲームの作成</a:t>
            </a:r>
            <a:endParaRPr lang="en-US" altLang="ja-JP" b="1" kern="0" dirty="0">
              <a:latin typeface="+mn-ea"/>
            </a:endParaRPr>
          </a:p>
        </p:txBody>
      </p:sp>
      <p:sp>
        <p:nvSpPr>
          <p:cNvPr id="2" name="テキスト ボックス 1"/>
          <p:cNvSpPr txBox="1"/>
          <p:nvPr/>
        </p:nvSpPr>
        <p:spPr>
          <a:xfrm>
            <a:off x="4283968" y="3508024"/>
            <a:ext cx="360040"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5" name="テキスト ボックス 4"/>
          <p:cNvSpPr txBox="1"/>
          <p:nvPr/>
        </p:nvSpPr>
        <p:spPr>
          <a:xfrm>
            <a:off x="5549842" y="4603466"/>
            <a:ext cx="2448272" cy="369332"/>
          </a:xfrm>
          <a:prstGeom prst="rect">
            <a:avLst/>
          </a:prstGeom>
          <a:noFill/>
        </p:spPr>
        <p:txBody>
          <a:bodyPr wrap="square" rtlCol="0">
            <a:spAutoFit/>
          </a:bodyPr>
          <a:lstStyle/>
          <a:p>
            <a:pPr algn="ctr"/>
            <a:r>
              <a:rPr lang="en-US" altLang="ja-JP" dirty="0"/>
              <a:t>Visual Studio 2017</a:t>
            </a:r>
            <a:endParaRPr kumimoji="1" lang="ja-JP" altLang="en-US" dirty="0"/>
          </a:p>
        </p:txBody>
      </p:sp>
    </p:spTree>
    <p:extLst>
      <p:ext uri="{BB962C8B-B14F-4D97-AF65-F5344CB8AC3E}">
        <p14:creationId xmlns:p14="http://schemas.microsoft.com/office/powerpoint/2010/main" val="3110524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a.3D</a:t>
            </a:r>
            <a:r>
              <a:rPr lang="ja-JP" altLang="en-US" sz="2000" dirty="0" smtClean="0"/>
              <a:t>モデルを探す（人物、木、</a:t>
            </a:r>
            <a:r>
              <a:rPr lang="ja-JP" altLang="en-US" sz="2000" dirty="0"/>
              <a:t>建物、</a:t>
            </a:r>
            <a:r>
              <a:rPr lang="ja-JP" altLang="en-US" sz="2000" dirty="0" smtClean="0"/>
              <a:t>ピラミッドなど）</a:t>
            </a:r>
            <a:endParaRPr lang="en-US" altLang="ja-JP" sz="2000" dirty="0" smtClean="0"/>
          </a:p>
          <a:p>
            <a:pPr marL="0" indent="0">
              <a:buNone/>
            </a:pPr>
            <a:r>
              <a:rPr lang="ja-JP" altLang="en-US" sz="2000" dirty="0"/>
              <a:t>　</a:t>
            </a:r>
            <a:r>
              <a:rPr lang="ja-JP" altLang="en-US" sz="2000" dirty="0" smtClean="0"/>
              <a:t>　　　①無料で応用できる</a:t>
            </a:r>
            <a:endParaRPr lang="en-US" altLang="ja-JP" sz="2000" dirty="0" smtClean="0"/>
          </a:p>
          <a:p>
            <a:pPr marL="0" indent="0">
              <a:buNone/>
            </a:pPr>
            <a:r>
              <a:rPr lang="ja-JP" altLang="en-US" sz="2000" dirty="0"/>
              <a:t>　</a:t>
            </a:r>
            <a:r>
              <a:rPr lang="ja-JP" altLang="en-US" sz="2000" dirty="0" smtClean="0"/>
              <a:t>　　　②適切性</a:t>
            </a:r>
            <a:endParaRPr lang="en-US" altLang="ja-JP" sz="2000" dirty="0" smtClean="0"/>
          </a:p>
          <a:p>
            <a:pPr marL="0" indent="0">
              <a:buNone/>
            </a:pPr>
            <a:r>
              <a:rPr lang="ja-JP" altLang="en-US" sz="2000" dirty="0"/>
              <a:t>　　</a:t>
            </a:r>
            <a:r>
              <a:rPr lang="ja-JP" altLang="en-US" sz="2000" dirty="0" smtClean="0"/>
              <a:t>　　</a:t>
            </a:r>
            <a:r>
              <a:rPr lang="ja-JP" altLang="en-US" sz="2000" dirty="0"/>
              <a:t>③時間を節約</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smtClean="0"/>
              <a:t>　　</a:t>
            </a:r>
            <a:r>
              <a:rPr lang="ja-JP" altLang="en-US" sz="2000" dirty="0" smtClean="0">
                <a:solidFill>
                  <a:srgbClr val="FF0000"/>
                </a:solidFill>
              </a:rPr>
              <a:t>　　</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grpSp>
        <p:nvGrpSpPr>
          <p:cNvPr id="7" name="グループ化 6"/>
          <p:cNvGrpSpPr/>
          <p:nvPr/>
        </p:nvGrpSpPr>
        <p:grpSpPr>
          <a:xfrm>
            <a:off x="6460220" y="637952"/>
            <a:ext cx="2664296" cy="1800200"/>
            <a:chOff x="755576" y="4076900"/>
            <a:chExt cx="2664296" cy="1800200"/>
          </a:xfrm>
        </p:grpSpPr>
        <p:sp>
          <p:nvSpPr>
            <p:cNvPr id="2" name="テキスト ボックス 1"/>
            <p:cNvSpPr txBox="1"/>
            <p:nvPr/>
          </p:nvSpPr>
          <p:spPr>
            <a:xfrm>
              <a:off x="899592" y="4691490"/>
              <a:ext cx="2520280" cy="523220"/>
            </a:xfrm>
            <a:prstGeom prst="rect">
              <a:avLst/>
            </a:prstGeom>
            <a:noFill/>
          </p:spPr>
          <p:txBody>
            <a:bodyPr wrap="square" rtlCol="0">
              <a:spAutoFit/>
            </a:bodyPr>
            <a:lstStyle/>
            <a:p>
              <a:r>
                <a:rPr lang="en-US" altLang="ja-JP" sz="2800" dirty="0"/>
                <a:t>3ds Max</a:t>
              </a:r>
              <a:endParaRPr kumimoji="1" lang="ja-JP" altLang="en-US" sz="2800" dirty="0"/>
            </a:p>
          </p:txBody>
        </p:sp>
        <p:sp>
          <p:nvSpPr>
            <p:cNvPr id="8" name="乗算記号 7"/>
            <p:cNvSpPr/>
            <p:nvPr/>
          </p:nvSpPr>
          <p:spPr>
            <a:xfrm>
              <a:off x="755576" y="4076900"/>
              <a:ext cx="1800200" cy="1800200"/>
            </a:xfrm>
            <a:prstGeom prst="mathMultiply">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p:cNvGrpSpPr/>
          <p:nvPr/>
        </p:nvGrpSpPr>
        <p:grpSpPr>
          <a:xfrm>
            <a:off x="6460220" y="2924944"/>
            <a:ext cx="2376264" cy="1368152"/>
            <a:chOff x="4702551" y="4292924"/>
            <a:chExt cx="2376264" cy="1368152"/>
          </a:xfrm>
        </p:grpSpPr>
        <p:sp>
          <p:nvSpPr>
            <p:cNvPr id="9" name="テキスト ボックス 8"/>
            <p:cNvSpPr txBox="1"/>
            <p:nvPr/>
          </p:nvSpPr>
          <p:spPr>
            <a:xfrm>
              <a:off x="4702551" y="4715390"/>
              <a:ext cx="2376264" cy="523220"/>
            </a:xfrm>
            <a:prstGeom prst="rect">
              <a:avLst/>
            </a:prstGeom>
            <a:noFill/>
          </p:spPr>
          <p:txBody>
            <a:bodyPr wrap="square" rtlCol="0">
              <a:spAutoFit/>
            </a:bodyPr>
            <a:lstStyle/>
            <a:p>
              <a:r>
                <a:rPr lang="en-US" altLang="ja-JP" sz="2800" dirty="0"/>
                <a:t>Asset Store</a:t>
              </a:r>
              <a:endParaRPr kumimoji="1" lang="ja-JP" altLang="en-US" sz="2800" dirty="0"/>
            </a:p>
          </p:txBody>
        </p:sp>
        <p:sp>
          <p:nvSpPr>
            <p:cNvPr id="10" name="ドーナツ 9"/>
            <p:cNvSpPr/>
            <p:nvPr/>
          </p:nvSpPr>
          <p:spPr>
            <a:xfrm>
              <a:off x="5004048" y="4292924"/>
              <a:ext cx="1368152" cy="1368152"/>
            </a:xfrm>
            <a:prstGeom prst="donut">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399" b="5149"/>
          <a:stretch/>
        </p:blipFill>
        <p:spPr bwMode="auto">
          <a:xfrm>
            <a:off x="899592" y="4293096"/>
            <a:ext cx="4986119" cy="2368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444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b.</a:t>
            </a:r>
            <a:r>
              <a:rPr lang="ja-JP" altLang="en-US" sz="2000" dirty="0" smtClean="0"/>
              <a:t>シーンの構築（土地、草むら、山など）</a:t>
            </a:r>
            <a:endParaRPr lang="en-US" altLang="ja-JP" sz="2000" dirty="0" smtClean="0"/>
          </a:p>
          <a:p>
            <a:pPr marL="0" indent="0">
              <a:buNone/>
            </a:pPr>
            <a:endParaRPr lang="en-US" altLang="ja-JP" sz="2000" dirty="0"/>
          </a:p>
          <a:p>
            <a:pPr marL="0" indent="0">
              <a:buNone/>
            </a:pPr>
            <a:r>
              <a:rPr lang="ja-JP" altLang="en-US" sz="2000" dirty="0" smtClean="0"/>
              <a:t>　　　　</a:t>
            </a:r>
            <a:r>
              <a:rPr lang="en-US" altLang="ja-JP" sz="2000" dirty="0" smtClean="0"/>
              <a:t>Unity</a:t>
            </a:r>
            <a:r>
              <a:rPr lang="ja-JP" altLang="en-US" sz="2000" dirty="0" smtClean="0"/>
              <a:t>の</a:t>
            </a:r>
            <a:r>
              <a:rPr lang="en-US" altLang="ja-JP" sz="2000" dirty="0"/>
              <a:t>MTE(Mesh Terrain Editor</a:t>
            </a:r>
            <a:r>
              <a:rPr lang="en-US" altLang="ja-JP" sz="2000" dirty="0" smtClean="0"/>
              <a:t>)</a:t>
            </a:r>
            <a:r>
              <a:rPr lang="ja-JP" altLang="en-US" sz="2000" dirty="0" smtClean="0"/>
              <a:t>を利用してゲームの中の環境　</a:t>
            </a:r>
            <a:endParaRPr lang="en-US" altLang="ja-JP" sz="2000" dirty="0" smtClean="0"/>
          </a:p>
          <a:p>
            <a:pPr marL="0" indent="0">
              <a:buNone/>
            </a:pPr>
            <a:r>
              <a:rPr lang="ja-JP" altLang="en-US" sz="2000" dirty="0"/>
              <a:t>　</a:t>
            </a:r>
            <a:r>
              <a:rPr lang="ja-JP" altLang="en-US" sz="2000" dirty="0" smtClean="0"/>
              <a:t>　　をデザイン</a:t>
            </a:r>
            <a:r>
              <a:rPr lang="ja-JP" altLang="en-US" sz="2000" dirty="0"/>
              <a:t>する</a:t>
            </a:r>
            <a:r>
              <a:rPr lang="ja-JP" altLang="en-US" sz="2000" dirty="0" smtClean="0"/>
              <a:t>。</a:t>
            </a:r>
            <a:endParaRPr lang="en-US" altLang="ja-JP" sz="2000" dirty="0" smtClean="0"/>
          </a:p>
          <a:p>
            <a:pPr marL="0" indent="0">
              <a:buNone/>
            </a:pPr>
            <a:endParaRPr lang="en-US" altLang="ja-JP" sz="2000" dirty="0"/>
          </a:p>
          <a:p>
            <a:pPr marL="0" indent="0">
              <a:buNone/>
            </a:pPr>
            <a:r>
              <a:rPr lang="ja-JP" altLang="en-US" sz="2000" dirty="0" smtClean="0"/>
              <a:t>　　　</a:t>
            </a:r>
            <a:endParaRPr lang="en-US" altLang="ja-JP" sz="2000" dirty="0" smtClean="0"/>
          </a:p>
          <a:p>
            <a:pPr marL="0" indent="0">
              <a:buNone/>
            </a:pPr>
            <a:r>
              <a:rPr lang="en-US" altLang="ja-JP"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pic>
        <p:nvPicPr>
          <p:cNvPr id="1026" name="Picture 2" descr="https://d2ujflorbtfzji.cloudfront.net/package-screenshot/d8cdb780-7505-4b7a-9e02-9449119bc987_sca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4117891"/>
            <a:ext cx="4464496" cy="233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323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a:t>c</a:t>
            </a:r>
            <a:r>
              <a:rPr lang="en-US" altLang="ja-JP" sz="2000" dirty="0" smtClean="0"/>
              <a:t>.</a:t>
            </a:r>
            <a:r>
              <a:rPr lang="ja-JP" altLang="en-US" sz="2000" dirty="0" smtClean="0"/>
              <a:t>ファイル管理（３</a:t>
            </a:r>
            <a:r>
              <a:rPr lang="en-US" altLang="ja-JP" sz="2000" dirty="0" smtClean="0"/>
              <a:t>D</a:t>
            </a:r>
            <a:r>
              <a:rPr lang="ja-JP" altLang="en-US" sz="2000" dirty="0" smtClean="0"/>
              <a:t>モデル、</a:t>
            </a:r>
            <a:r>
              <a:rPr lang="ja-JP" altLang="en-US" sz="2000" dirty="0"/>
              <a:t>シーン、</a:t>
            </a:r>
            <a:r>
              <a:rPr lang="ja-JP" altLang="en-US" sz="2000" dirty="0" smtClean="0"/>
              <a:t>スクリプトなど）</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３</a:t>
            </a:r>
            <a:r>
              <a:rPr lang="en-US" altLang="ja-JP" sz="2000" dirty="0" smtClean="0"/>
              <a:t>D</a:t>
            </a:r>
            <a:r>
              <a:rPr lang="ja-JP" altLang="en-US" sz="2000" dirty="0" smtClean="0"/>
              <a:t>ゲームをつくるため</a:t>
            </a:r>
            <a:r>
              <a:rPr lang="ja-JP" altLang="en-US" sz="2000" dirty="0"/>
              <a:t>に、モデル、シーンやスクリプト </a:t>
            </a:r>
            <a:r>
              <a:rPr lang="ja-JP" altLang="en-US" sz="2000" dirty="0" smtClean="0"/>
              <a:t>（</a:t>
            </a:r>
            <a:r>
              <a:rPr lang="en-US" altLang="ja-JP" sz="2000" dirty="0" smtClean="0"/>
              <a:t>script</a:t>
            </a:r>
            <a:r>
              <a:rPr lang="ja-JP" altLang="en-US" sz="2000" dirty="0" smtClean="0"/>
              <a:t>）など</a:t>
            </a:r>
            <a:endParaRPr lang="en-US" altLang="ja-JP" sz="2000" dirty="0"/>
          </a:p>
          <a:p>
            <a:pPr marL="0" indent="0">
              <a:buNone/>
            </a:pPr>
            <a:r>
              <a:rPr lang="ja-JP" altLang="en-US" sz="2000" dirty="0" smtClean="0"/>
              <a:t>　　　</a:t>
            </a:r>
            <a:r>
              <a:rPr lang="en-US" altLang="ja-JP" sz="2000" dirty="0" smtClean="0"/>
              <a:t>100</a:t>
            </a:r>
            <a:r>
              <a:rPr lang="ja-JP" altLang="en-US" sz="2000" dirty="0"/>
              <a:t>あまり</a:t>
            </a:r>
            <a:r>
              <a:rPr lang="ja-JP" altLang="en-US" sz="2000" dirty="0" smtClean="0"/>
              <a:t>のファイルがあるから、ファイル管理に工夫する</a:t>
            </a:r>
            <a:r>
              <a:rPr lang="ja-JP" altLang="en-US" sz="2000" dirty="0" err="1" smtClean="0"/>
              <a:t>必要があ</a:t>
            </a:r>
            <a:r>
              <a:rPr lang="ja-JP" altLang="en-US" sz="2000" dirty="0" smtClean="0"/>
              <a:t>　</a:t>
            </a:r>
            <a:endParaRPr lang="en-US" altLang="ja-JP" sz="2000" dirty="0" smtClean="0"/>
          </a:p>
          <a:p>
            <a:pPr marL="0" indent="0">
              <a:buNone/>
            </a:pPr>
            <a:r>
              <a:rPr lang="ja-JP" altLang="en-US" sz="2000" dirty="0"/>
              <a:t>　</a:t>
            </a:r>
            <a:r>
              <a:rPr lang="ja-JP" altLang="en-US" sz="2000" dirty="0" smtClean="0"/>
              <a:t>　　る。</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250821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d.</a:t>
            </a:r>
            <a:r>
              <a:rPr lang="ja-JP" altLang="en-US" sz="2000" dirty="0"/>
              <a:t>プレーヤとゾンビのアクションのための</a:t>
            </a:r>
            <a:r>
              <a:rPr lang="ja-JP" altLang="en-US" sz="2000" dirty="0" smtClean="0"/>
              <a:t>ロジック（コード）を書く</a:t>
            </a:r>
            <a:endParaRPr lang="en-US" altLang="ja-JP" sz="2000" dirty="0" smtClean="0"/>
          </a:p>
          <a:p>
            <a:pPr marL="0" indent="0">
              <a:buNone/>
            </a:pPr>
            <a:endParaRPr lang="en-US" altLang="ja-JP" sz="2000" dirty="0"/>
          </a:p>
          <a:p>
            <a:pPr marL="0" indent="0">
              <a:buNone/>
            </a:pPr>
            <a:r>
              <a:rPr lang="ja-JP" altLang="en-US" sz="2000" dirty="0" smtClean="0"/>
              <a:t>　　　　</a:t>
            </a:r>
            <a:r>
              <a:rPr lang="ja-JP" altLang="en-US" sz="2000" dirty="0"/>
              <a:t>プレーヤと</a:t>
            </a:r>
            <a:r>
              <a:rPr lang="ja-JP" altLang="en-US" sz="2000" dirty="0" smtClean="0"/>
              <a:t>ゾンビの動きと攻撃のコントロールとか、ゾンビが</a:t>
            </a:r>
            <a:r>
              <a:rPr lang="ja-JP" altLang="en-US" sz="2000" dirty="0"/>
              <a:t>どんな</a:t>
            </a:r>
            <a:r>
              <a:rPr lang="ja-JP" altLang="en-US" sz="2000" dirty="0" smtClean="0"/>
              <a:t>状況</a:t>
            </a:r>
            <a:endParaRPr lang="en-US" altLang="ja-JP" sz="2000" dirty="0" smtClean="0"/>
          </a:p>
          <a:p>
            <a:pPr marL="0" indent="0">
              <a:buNone/>
            </a:pPr>
            <a:r>
              <a:rPr lang="ja-JP" altLang="en-US" sz="2000" dirty="0" smtClean="0"/>
              <a:t>　　　で死ぬ</a:t>
            </a:r>
            <a:r>
              <a:rPr lang="ja-JP" altLang="en-US" sz="2000" dirty="0"/>
              <a:t>とか</a:t>
            </a:r>
            <a:r>
              <a:rPr lang="ja-JP" altLang="en-US" sz="2000" dirty="0" smtClean="0"/>
              <a:t>、コードで実現</a:t>
            </a:r>
            <a:r>
              <a:rPr lang="ja-JP" altLang="en-US" sz="2000" dirty="0"/>
              <a:t>した</a:t>
            </a:r>
            <a:r>
              <a:rPr lang="ja-JP" altLang="en-US" sz="2000" dirty="0" smtClean="0"/>
              <a:t>。</a:t>
            </a:r>
            <a:endParaRPr lang="ja-JP" altLang="en-US" sz="2000" dirty="0"/>
          </a:p>
          <a:p>
            <a:pPr marL="0" indent="0">
              <a:buNone/>
            </a:pP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250821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e.</a:t>
            </a:r>
            <a:r>
              <a:rPr lang="ja-JP" altLang="en-US" sz="2000" dirty="0"/>
              <a:t>インタフェースロジック</a:t>
            </a:r>
            <a:r>
              <a:rPr lang="ja-JP" altLang="en-US" sz="2000" dirty="0" smtClean="0"/>
              <a:t>開発</a:t>
            </a:r>
            <a:endParaRPr lang="en-US" altLang="ja-JP" sz="2000" dirty="0" smtClean="0"/>
          </a:p>
          <a:p>
            <a:pPr marL="0" indent="0">
              <a:buNone/>
            </a:pPr>
            <a:endParaRPr lang="en-US" altLang="ja-JP" sz="2000" dirty="0"/>
          </a:p>
          <a:p>
            <a:pPr marL="0" indent="0">
              <a:buNone/>
            </a:pPr>
            <a:r>
              <a:rPr lang="ja-JP" altLang="en-US" sz="2000" dirty="0"/>
              <a:t>　　　ユーザがゲームの様々な</a:t>
            </a:r>
            <a:r>
              <a:rPr lang="ja-JP" altLang="en-US" sz="2000" dirty="0" smtClean="0"/>
              <a:t>パラメータ（</a:t>
            </a:r>
            <a:r>
              <a:rPr lang="en-US" altLang="ja-JP" sz="2000" dirty="0" smtClean="0"/>
              <a:t>parameter</a:t>
            </a:r>
            <a:r>
              <a:rPr lang="ja-JP" altLang="en-US" sz="2000" dirty="0" smtClean="0"/>
              <a:t>）をインタフェースで制</a:t>
            </a:r>
            <a:endParaRPr lang="en-US" altLang="ja-JP" sz="2000" dirty="0" smtClean="0"/>
          </a:p>
          <a:p>
            <a:pPr marL="0" indent="0">
              <a:buNone/>
            </a:pPr>
            <a:r>
              <a:rPr lang="ja-JP" altLang="en-US" sz="2000" dirty="0"/>
              <a:t>　</a:t>
            </a:r>
            <a:r>
              <a:rPr lang="ja-JP" altLang="en-US" sz="2000" dirty="0" smtClean="0"/>
              <a:t>　御</a:t>
            </a:r>
            <a:r>
              <a:rPr lang="ja-JP" altLang="en-US" sz="2000" dirty="0"/>
              <a:t>できるよう</a:t>
            </a:r>
            <a:r>
              <a:rPr lang="ja-JP" altLang="en-US" sz="2000" dirty="0" smtClean="0"/>
              <a:t>に、明確かつ綺麗なインタフェース</a:t>
            </a:r>
            <a:r>
              <a:rPr lang="ja-JP" altLang="en-US" sz="2000" dirty="0"/>
              <a:t>開発が</a:t>
            </a:r>
            <a:r>
              <a:rPr lang="ja-JP" altLang="en-US" sz="2000" dirty="0" smtClean="0"/>
              <a:t>必要</a:t>
            </a:r>
            <a:r>
              <a:rPr lang="ja-JP" altLang="en-US" sz="2000" dirty="0"/>
              <a:t>である。</a:t>
            </a:r>
          </a:p>
          <a:p>
            <a:pPr marL="0" indent="0">
              <a:buNone/>
            </a:pPr>
            <a:r>
              <a:rPr lang="en-US" altLang="ja-JP"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250821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a:t>f</a:t>
            </a:r>
            <a:r>
              <a:rPr lang="en-US" altLang="ja-JP" sz="2000" dirty="0" smtClean="0"/>
              <a:t>.</a:t>
            </a:r>
            <a:r>
              <a:rPr lang="ja-JP" altLang="en-US" sz="2000" dirty="0"/>
              <a:t>他のすべて</a:t>
            </a:r>
            <a:r>
              <a:rPr lang="ja-JP" altLang="en-US" sz="2000" dirty="0" smtClean="0"/>
              <a:t>の道具のロジック（コード）を書く</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ゲームの楽しさを増やすために、プレーヤーの回復を助けられる</a:t>
            </a:r>
            <a:r>
              <a:rPr lang="ja-JP" altLang="en-US" sz="2000" dirty="0" smtClean="0"/>
              <a:t>小道具</a:t>
            </a:r>
            <a:endParaRPr lang="en-US" altLang="ja-JP" sz="2000" dirty="0" smtClean="0"/>
          </a:p>
          <a:p>
            <a:pPr marL="0" indent="0">
              <a:buNone/>
            </a:pPr>
            <a:r>
              <a:rPr lang="ja-JP" altLang="en-US" sz="2000" dirty="0"/>
              <a:t>　</a:t>
            </a:r>
            <a:r>
              <a:rPr lang="ja-JP" altLang="en-US" sz="2000" dirty="0" smtClean="0"/>
              <a:t>　など</a:t>
            </a:r>
            <a:r>
              <a:rPr lang="ja-JP" altLang="en-US" sz="2000" dirty="0"/>
              <a:t>多く</a:t>
            </a:r>
            <a:r>
              <a:rPr lang="ja-JP" altLang="en-US" sz="2000" dirty="0" smtClean="0"/>
              <a:t>の道具を</a:t>
            </a:r>
            <a:r>
              <a:rPr lang="ja-JP" altLang="en-US" sz="2000" dirty="0"/>
              <a:t>シーンに</a:t>
            </a:r>
            <a:r>
              <a:rPr lang="ja-JP" altLang="en-US" sz="2000" dirty="0" smtClean="0"/>
              <a:t>追加した。次</a:t>
            </a:r>
            <a:r>
              <a:rPr lang="ja-JP" altLang="en-US" sz="2000" dirty="0"/>
              <a:t>に、コードを使用してこれらの</a:t>
            </a:r>
            <a:r>
              <a:rPr lang="ja-JP" altLang="en-US" sz="2000" dirty="0" smtClean="0"/>
              <a:t>機</a:t>
            </a:r>
            <a:endParaRPr lang="en-US" altLang="ja-JP" sz="2000" dirty="0" smtClean="0"/>
          </a:p>
          <a:p>
            <a:pPr marL="0" indent="0">
              <a:buNone/>
            </a:pPr>
            <a:r>
              <a:rPr lang="ja-JP" altLang="en-US" sz="2000" dirty="0"/>
              <a:t>　</a:t>
            </a:r>
            <a:r>
              <a:rPr lang="ja-JP" altLang="en-US" sz="2000" dirty="0" smtClean="0"/>
              <a:t>　能</a:t>
            </a:r>
            <a:r>
              <a:rPr lang="ja-JP" altLang="en-US" sz="2000" dirty="0"/>
              <a:t>を</a:t>
            </a:r>
            <a:r>
              <a:rPr lang="en-US" altLang="ja-JP" sz="2000" dirty="0"/>
              <a:t>1</a:t>
            </a:r>
            <a:r>
              <a:rPr lang="ja-JP" altLang="en-US" sz="2000" dirty="0" err="1" smtClean="0"/>
              <a:t>つずつ</a:t>
            </a:r>
            <a:r>
              <a:rPr lang="ja-JP" altLang="en-US" sz="2000" dirty="0" smtClean="0"/>
              <a:t>作成した。</a:t>
            </a:r>
            <a:endParaRPr lang="ja-JP" altLang="en-US" sz="2000" dirty="0"/>
          </a:p>
          <a:p>
            <a:pPr marL="0" indent="0">
              <a:buNone/>
            </a:pP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336" t="25110" r="29414" b="21556"/>
          <a:stretch/>
        </p:blipFill>
        <p:spPr bwMode="auto">
          <a:xfrm>
            <a:off x="3023344" y="4365104"/>
            <a:ext cx="3168352"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31210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smtClean="0"/>
              <a:t>５．難しいところ</a:t>
            </a:r>
            <a:endParaRPr lang="en-US" altLang="ja-JP" dirty="0" smtClean="0"/>
          </a:p>
          <a:p>
            <a:pPr marL="0" indent="0">
              <a:buNone/>
            </a:pPr>
            <a:endParaRPr lang="en-US" altLang="ja-JP" dirty="0" smtClean="0"/>
          </a:p>
          <a:p>
            <a:pPr marL="0" indent="0">
              <a:buNone/>
            </a:pPr>
            <a:r>
              <a:rPr lang="ja-JP" altLang="en-US" sz="2000" dirty="0" smtClean="0"/>
              <a:t>　　</a:t>
            </a:r>
            <a:r>
              <a:rPr lang="en-US" altLang="ja-JP" sz="2000" dirty="0" smtClean="0"/>
              <a:t>Ⅰ</a:t>
            </a:r>
            <a:r>
              <a:rPr lang="ja-JP" altLang="en-US" sz="2000" dirty="0" err="1" smtClean="0"/>
              <a:t>．</a:t>
            </a:r>
            <a:r>
              <a:rPr lang="ja-JP" altLang="en-US" sz="2000" dirty="0" smtClean="0"/>
              <a:t>プレーヤ</a:t>
            </a:r>
            <a:r>
              <a:rPr lang="ja-JP" altLang="en-US" sz="2000" dirty="0"/>
              <a:t>とゾンビのアクションのためのロジックを書く</a:t>
            </a:r>
            <a:r>
              <a:rPr lang="ja-JP" altLang="en-US" sz="2000" dirty="0" smtClean="0"/>
              <a:t>こと</a:t>
            </a:r>
            <a:endParaRPr lang="en-US" altLang="ja-JP" sz="2000" dirty="0" smtClean="0"/>
          </a:p>
          <a:p>
            <a:pPr marL="0" indent="0">
              <a:buNone/>
            </a:pPr>
            <a:endParaRPr lang="en-US" altLang="ja-JP" sz="2000" dirty="0"/>
          </a:p>
          <a:p>
            <a:pPr marL="0" indent="0">
              <a:buNone/>
            </a:pPr>
            <a:r>
              <a:rPr lang="ja-JP" altLang="en-US" sz="2000" dirty="0"/>
              <a:t>　　</a:t>
            </a:r>
            <a:r>
              <a:rPr lang="en-US" altLang="ja-JP" sz="2000" dirty="0" smtClean="0"/>
              <a:t>Ⅱ</a:t>
            </a:r>
            <a:r>
              <a:rPr lang="ja-JP" altLang="en-US" sz="2000" dirty="0" err="1"/>
              <a:t>．</a:t>
            </a:r>
            <a:r>
              <a:rPr lang="ja-JP" altLang="en-US" sz="2000" dirty="0" smtClean="0"/>
              <a:t>インタフェースロジック</a:t>
            </a:r>
            <a:r>
              <a:rPr lang="ja-JP" altLang="en-US" sz="2000" dirty="0"/>
              <a:t>の</a:t>
            </a:r>
            <a:r>
              <a:rPr lang="ja-JP" altLang="en-US" sz="2000" dirty="0" smtClean="0"/>
              <a:t>開発</a:t>
            </a:r>
            <a:endParaRPr lang="en-US" altLang="ja-JP" sz="2000" dirty="0" smtClean="0"/>
          </a:p>
          <a:p>
            <a:pPr marL="0" indent="0">
              <a:buNone/>
            </a:pPr>
            <a:endParaRPr lang="en-US" altLang="ja-JP" sz="2000" dirty="0"/>
          </a:p>
          <a:p>
            <a:pPr marL="0" indent="0">
              <a:buNone/>
            </a:pPr>
            <a:r>
              <a:rPr lang="ja-JP" altLang="en-US" sz="2000" dirty="0"/>
              <a:t>　　</a:t>
            </a:r>
            <a:r>
              <a:rPr lang="en-US" altLang="ja-JP" sz="2000" dirty="0"/>
              <a:t>Ⅲ</a:t>
            </a:r>
            <a:r>
              <a:rPr lang="ja-JP" altLang="en-US" sz="2000" dirty="0" err="1"/>
              <a:t>．</a:t>
            </a:r>
            <a:r>
              <a:rPr lang="ja-JP" altLang="en-US" sz="2000" dirty="0" smtClean="0"/>
              <a:t>プレーヤ</a:t>
            </a:r>
            <a:r>
              <a:rPr lang="ja-JP" altLang="en-US" sz="2000" dirty="0"/>
              <a:t>の重力制御</a:t>
            </a:r>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11818"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3667294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endParaRPr lang="en-US" altLang="ja-JP" sz="2000" dirty="0" smtClean="0"/>
          </a:p>
          <a:p>
            <a:pPr marL="0" indent="0">
              <a:buNone/>
            </a:pPr>
            <a:r>
              <a:rPr lang="ja-JP" altLang="en-US" sz="2000" dirty="0"/>
              <a:t>　</a:t>
            </a:r>
            <a:r>
              <a:rPr lang="ja-JP" altLang="en-US" sz="2000" dirty="0" smtClean="0"/>
              <a:t>今回の３</a:t>
            </a:r>
            <a:r>
              <a:rPr lang="en-US" altLang="ja-JP" sz="2000" dirty="0" smtClean="0"/>
              <a:t>D</a:t>
            </a:r>
            <a:r>
              <a:rPr lang="ja-JP" altLang="en-US" sz="2000" dirty="0" smtClean="0"/>
              <a:t>ゲーム作成により、ゲーム</a:t>
            </a:r>
            <a:r>
              <a:rPr lang="ja-JP" altLang="en-US" sz="2000" dirty="0"/>
              <a:t>を作ること</a:t>
            </a:r>
            <a:r>
              <a:rPr lang="ja-JP" altLang="en-US" sz="2000" dirty="0" smtClean="0"/>
              <a:t>は以上の説明のように非常</a:t>
            </a:r>
            <a:r>
              <a:rPr lang="ja-JP" altLang="en-US" sz="2000" dirty="0"/>
              <a:t>に複雑な</a:t>
            </a:r>
            <a:r>
              <a:rPr lang="ja-JP" altLang="en-US" sz="2000" dirty="0" smtClean="0"/>
              <a:t>仕事だとわかりました。何か問題が発生したら、</a:t>
            </a:r>
            <a:r>
              <a:rPr lang="ja-JP" altLang="en-US" sz="2000" dirty="0"/>
              <a:t>簡単に</a:t>
            </a:r>
            <a:r>
              <a:rPr lang="ja-JP" altLang="en-US" sz="2000" dirty="0" smtClean="0"/>
              <a:t>システムクラッシュ</a:t>
            </a:r>
            <a:r>
              <a:rPr lang="ja-JP" altLang="en-US" sz="2000" dirty="0"/>
              <a:t>を</a:t>
            </a:r>
            <a:r>
              <a:rPr lang="ja-JP" altLang="en-US" sz="2000" dirty="0" smtClean="0"/>
              <a:t>引き起こすだけではなく、プレイヤーの体験も悪くなります。そして、問題を処理するために、多く</a:t>
            </a:r>
            <a:r>
              <a:rPr lang="ja-JP" altLang="en-US" sz="2000" dirty="0"/>
              <a:t>の</a:t>
            </a:r>
            <a:r>
              <a:rPr lang="ja-JP" altLang="en-US" sz="2000" dirty="0" smtClean="0"/>
              <a:t>コードを変更しなければなりません。</a:t>
            </a:r>
            <a:endParaRPr lang="en-US" altLang="ja-JP" sz="2000" dirty="0"/>
          </a:p>
          <a:p>
            <a:pPr marL="0" indent="0">
              <a:buNone/>
            </a:pPr>
            <a:r>
              <a:rPr lang="ja-JP" altLang="en-US" sz="2000" dirty="0" smtClean="0"/>
              <a:t>　今回のテーマに対して、自分一人で作成しました。ストーリーや機能などはすべて自分で決めました。予想外</a:t>
            </a:r>
            <a:r>
              <a:rPr lang="ja-JP" altLang="en-US" sz="2000" dirty="0"/>
              <a:t>のバグが</a:t>
            </a:r>
            <a:r>
              <a:rPr lang="ja-JP" altLang="en-US" sz="2000" dirty="0" smtClean="0"/>
              <a:t>多くて、大変でした。でも、ゲームができた後、友達がゲームを楽しめるとき、とてもうれしいです。また機会がある時、一人ではなく、グループで更に大きいプログラムを作成してみたいです。</a:t>
            </a:r>
            <a:endParaRPr lang="en-US" altLang="ja-JP" sz="2000" dirty="0"/>
          </a:p>
          <a:p>
            <a:pPr marL="0" indent="0">
              <a:buNone/>
            </a:pPr>
            <a:endParaRPr kumimoji="1" lang="ja-JP" altLang="en-US" dirty="0"/>
          </a:p>
        </p:txBody>
      </p:sp>
      <p:sp>
        <p:nvSpPr>
          <p:cNvPr id="5" name="タイトル 1"/>
          <p:cNvSpPr txBox="1">
            <a:spLocks/>
          </p:cNvSpPr>
          <p:nvPr/>
        </p:nvSpPr>
        <p:spPr>
          <a:xfrm>
            <a:off x="-11818"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726284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en-US" altLang="zh-TW" dirty="0"/>
              <a:t>AR</a:t>
            </a:r>
            <a:r>
              <a:rPr lang="zh-TW" altLang="en-US" dirty="0" smtClean="0"/>
              <a:t>（</a:t>
            </a:r>
            <a:r>
              <a:rPr lang="ja-JP" altLang="en-US" dirty="0" smtClean="0"/>
              <a:t>拡張現実</a:t>
            </a:r>
            <a:r>
              <a:rPr lang="zh-TW" altLang="en-US" dirty="0" smtClean="0"/>
              <a:t>）</a:t>
            </a:r>
            <a:r>
              <a:rPr lang="ja-JP" altLang="en-US" dirty="0" smtClean="0"/>
              <a:t>ゲーム</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err="1" smtClean="0"/>
              <a:t>Vuforia</a:t>
            </a:r>
            <a:r>
              <a:rPr lang="ja-JP" altLang="en-US" sz="2000" dirty="0" smtClean="0"/>
              <a:t>　</a:t>
            </a:r>
            <a:r>
              <a:rPr lang="en-US" altLang="ja-JP" sz="2000" dirty="0" smtClean="0"/>
              <a:t>SDK</a:t>
            </a:r>
            <a:r>
              <a:rPr lang="ja-JP" altLang="en-US" sz="2000" dirty="0" smtClean="0"/>
              <a:t>を利用して、</a:t>
            </a:r>
            <a:r>
              <a:rPr lang="en-US" altLang="ja-JP" sz="2000" dirty="0" smtClean="0"/>
              <a:t>Android</a:t>
            </a:r>
            <a:r>
              <a:rPr lang="ja-JP" altLang="en-US" sz="2000" dirty="0" smtClean="0"/>
              <a:t>スマートフォンゲームをつくった。</a:t>
            </a:r>
            <a:endParaRPr lang="en-US" altLang="ja-JP" sz="2000" dirty="0" smtClean="0"/>
          </a:p>
          <a:p>
            <a:pPr marL="0" indent="0">
              <a:buNone/>
            </a:pPr>
            <a:r>
              <a:rPr lang="ja-JP" altLang="en-US" sz="2000" dirty="0" smtClean="0"/>
              <a:t>　　　</a:t>
            </a:r>
            <a:r>
              <a:rPr lang="en-US" altLang="ja-JP" sz="2000" dirty="0"/>
              <a:t>Microsoft </a:t>
            </a:r>
            <a:r>
              <a:rPr lang="en-US" altLang="ja-JP" sz="2000" dirty="0" err="1"/>
              <a:t>HoloLens</a:t>
            </a:r>
            <a:r>
              <a:rPr lang="ja-JP" altLang="en-US" sz="2000" dirty="0" smtClean="0"/>
              <a:t>の開発にも自信がある。</a:t>
            </a:r>
            <a:endParaRPr lang="en-US" altLang="ja-JP" sz="2000" dirty="0" smtClean="0"/>
          </a:p>
          <a:p>
            <a:r>
              <a:rPr lang="ja-JP" altLang="en-US" dirty="0" smtClean="0"/>
              <a:t>画像</a:t>
            </a:r>
            <a:r>
              <a:rPr lang="ja-JP" altLang="en-US" dirty="0"/>
              <a:t>処理に関連する</a:t>
            </a:r>
            <a:r>
              <a:rPr lang="ja-JP" altLang="en-US" dirty="0" smtClean="0"/>
              <a:t>ソフトウェア</a:t>
            </a:r>
            <a:endParaRPr lang="en-US" altLang="ja-JP" dirty="0" smtClean="0"/>
          </a:p>
          <a:p>
            <a:pPr marL="0" indent="0">
              <a:buNone/>
            </a:pPr>
            <a:r>
              <a:rPr lang="ja-JP" altLang="en-US" dirty="0" smtClean="0"/>
              <a:t>　　</a:t>
            </a:r>
            <a:r>
              <a:rPr lang="ja-JP" altLang="en-US" sz="2000" dirty="0"/>
              <a:t>卒業論文を書く途中、オンラインで入手した膨大な数の画像を処理するために、自由に画像を</a:t>
            </a:r>
            <a:r>
              <a:rPr lang="ja-JP" altLang="en-US" sz="2000" dirty="0" smtClean="0"/>
              <a:t>切り取るとマークできるツール</a:t>
            </a:r>
            <a:r>
              <a:rPr lang="ja-JP" altLang="en-US" sz="2000" dirty="0"/>
              <a:t>を</a:t>
            </a:r>
            <a:r>
              <a:rPr lang="ja-JP" altLang="en-US" sz="2000" dirty="0" smtClean="0"/>
              <a:t>開発した。</a:t>
            </a:r>
            <a:endParaRPr lang="en-US" altLang="ja-JP" sz="2000" dirty="0" smtClean="0"/>
          </a:p>
          <a:p>
            <a:pPr marL="0" indent="0">
              <a:buNone/>
            </a:pPr>
            <a:endParaRPr lang="en-US" altLang="ja-JP" sz="2000" dirty="0" smtClean="0"/>
          </a:p>
          <a:p>
            <a:r>
              <a:rPr lang="ja-JP" altLang="en-US" dirty="0" smtClean="0"/>
              <a:t>コンピュータビジョンを利用する</a:t>
            </a:r>
            <a:r>
              <a:rPr lang="en-US" altLang="ja-JP" dirty="0" smtClean="0"/>
              <a:t>AI</a:t>
            </a:r>
            <a:r>
              <a:rPr lang="ja-JP" altLang="en-US" dirty="0" smtClean="0"/>
              <a:t>ソフトウェア</a:t>
            </a:r>
            <a:endParaRPr lang="en-US" altLang="ja-JP" dirty="0"/>
          </a:p>
          <a:p>
            <a:pPr marL="0" indent="0">
              <a:buNone/>
            </a:pPr>
            <a:r>
              <a:rPr lang="ja-JP" altLang="en-US" sz="2000" dirty="0" smtClean="0"/>
              <a:t>　　　卒論であり、最終回で紹介する</a:t>
            </a:r>
            <a:endParaRPr lang="en-US" altLang="ja-JP" sz="2000" dirty="0"/>
          </a:p>
          <a:p>
            <a:pPr marL="0" indent="0">
              <a:buNone/>
            </a:pPr>
            <a:endParaRPr lang="en-US" altLang="ja-JP" dirty="0"/>
          </a:p>
          <a:p>
            <a:endParaRPr lang="en-US" altLang="ja-JP" dirty="0" smtClean="0"/>
          </a:p>
          <a:p>
            <a:pPr marL="0" indent="0">
              <a:buNone/>
            </a:pPr>
            <a:endParaRPr kumimoji="1" lang="ja-JP" altLang="en-US" dirty="0"/>
          </a:p>
        </p:txBody>
      </p:sp>
      <p:sp>
        <p:nvSpPr>
          <p:cNvPr id="6" name="タイトル 1"/>
          <p:cNvSpPr>
            <a:spLocks noGrp="1"/>
          </p:cNvSpPr>
          <p:nvPr>
            <p:ph type="title"/>
          </p:nvPr>
        </p:nvSpPr>
        <p:spPr>
          <a:xfrm>
            <a:off x="0" y="0"/>
            <a:ext cx="9144000" cy="1143000"/>
          </a:xfrm>
        </p:spPr>
        <p:txBody>
          <a:bodyPr>
            <a:noAutofit/>
          </a:bodyPr>
          <a:lstStyle/>
          <a:p>
            <a:pPr algn="l"/>
            <a:r>
              <a:rPr lang="ja-JP" altLang="en-US" dirty="0"/>
              <a:t>４．</a:t>
            </a:r>
            <a:r>
              <a:rPr kumimoji="1" lang="ja-JP" altLang="en-US" dirty="0" smtClean="0"/>
              <a:t>ソフトウェアの作成経験</a:t>
            </a:r>
            <a:endParaRPr kumimoji="1" lang="ja-JP" altLang="en-US" dirty="0"/>
          </a:p>
        </p:txBody>
      </p:sp>
    </p:spTree>
    <p:extLst>
      <p:ext uri="{BB962C8B-B14F-4D97-AF65-F5344CB8AC3E}">
        <p14:creationId xmlns:p14="http://schemas.microsoft.com/office/powerpoint/2010/main" val="1300597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73" y="4762"/>
            <a:ext cx="8229600" cy="1143000"/>
          </a:xfrm>
        </p:spPr>
        <p:txBody>
          <a:bodyPr/>
          <a:lstStyle/>
          <a:p>
            <a:pPr algn="l"/>
            <a:r>
              <a:rPr lang="ja-JP" altLang="en-US" dirty="0" smtClean="0"/>
              <a:t>紹介内容</a:t>
            </a:r>
            <a:endParaRPr kumimoji="1" lang="ja-JP" altLang="en-US" dirty="0"/>
          </a:p>
        </p:txBody>
      </p:sp>
      <p:sp>
        <p:nvSpPr>
          <p:cNvPr id="3" name="コンテンツ プレースホルダー 2"/>
          <p:cNvSpPr>
            <a:spLocks noGrp="1"/>
          </p:cNvSpPr>
          <p:nvPr>
            <p:ph idx="1"/>
          </p:nvPr>
        </p:nvSpPr>
        <p:spPr>
          <a:xfrm>
            <a:off x="457200" y="1196752"/>
            <a:ext cx="8229600" cy="5328592"/>
          </a:xfrm>
        </p:spPr>
        <p:txBody>
          <a:bodyPr>
            <a:normAutofit fontScale="77500" lnSpcReduction="20000"/>
          </a:bodyPr>
          <a:lstStyle/>
          <a:p>
            <a:pPr>
              <a:lnSpc>
                <a:spcPct val="160000"/>
              </a:lnSpc>
            </a:pPr>
            <a:r>
              <a:rPr kumimoji="1" lang="ja-JP" altLang="en-US" b="1" dirty="0" smtClean="0"/>
              <a:t>１．</a:t>
            </a:r>
            <a:r>
              <a:rPr lang="ja-JP" altLang="en-US" b="1" dirty="0"/>
              <a:t>自分の</a:t>
            </a:r>
            <a:r>
              <a:rPr lang="ja-JP" altLang="en-US" b="1" dirty="0" smtClean="0"/>
              <a:t>専攻</a:t>
            </a:r>
            <a:endParaRPr lang="en-US" altLang="ja-JP" b="1" dirty="0" smtClean="0"/>
          </a:p>
          <a:p>
            <a:pPr>
              <a:lnSpc>
                <a:spcPct val="160000"/>
              </a:lnSpc>
            </a:pPr>
            <a:r>
              <a:rPr kumimoji="1" lang="ja-JP" altLang="en-US" b="1" dirty="0" smtClean="0"/>
              <a:t>２．</a:t>
            </a:r>
            <a:r>
              <a:rPr lang="ja-JP" altLang="en-US" b="1" dirty="0"/>
              <a:t>プログラミング</a:t>
            </a:r>
            <a:r>
              <a:rPr lang="ja-JP" altLang="en-US" b="1" dirty="0" smtClean="0"/>
              <a:t>言語</a:t>
            </a:r>
            <a:endParaRPr lang="en-US" altLang="ja-JP" b="1" dirty="0" smtClean="0"/>
          </a:p>
          <a:p>
            <a:pPr>
              <a:lnSpc>
                <a:spcPct val="160000"/>
              </a:lnSpc>
            </a:pPr>
            <a:r>
              <a:rPr lang="ja-JP" altLang="en-US" b="1" dirty="0"/>
              <a:t>３</a:t>
            </a:r>
            <a:r>
              <a:rPr lang="ja-JP" altLang="en-US" b="1" dirty="0" smtClean="0"/>
              <a:t>．使用してきたツール</a:t>
            </a:r>
            <a:endParaRPr lang="en-US" altLang="ja-JP" b="1" dirty="0" smtClean="0"/>
          </a:p>
          <a:p>
            <a:pPr>
              <a:lnSpc>
                <a:spcPct val="160000"/>
              </a:lnSpc>
            </a:pPr>
            <a:r>
              <a:rPr lang="ja-JP" altLang="en-US" b="1" dirty="0"/>
              <a:t>４</a:t>
            </a:r>
            <a:r>
              <a:rPr lang="ja-JP" altLang="en-US" b="1" dirty="0" smtClean="0"/>
              <a:t>．ソフトウェアの作成経験</a:t>
            </a:r>
            <a:endParaRPr lang="en-US" altLang="ja-JP" b="1" dirty="0"/>
          </a:p>
          <a:p>
            <a:pPr marL="0" indent="0">
              <a:lnSpc>
                <a:spcPct val="160000"/>
              </a:lnSpc>
              <a:buNone/>
            </a:pPr>
            <a:r>
              <a:rPr lang="ja-JP" altLang="en-US" sz="2000" b="1" dirty="0" smtClean="0"/>
              <a:t>　　４．１　３</a:t>
            </a:r>
            <a:r>
              <a:rPr lang="en-US" altLang="ja-JP" sz="2000" b="1" dirty="0"/>
              <a:t>D</a:t>
            </a:r>
            <a:r>
              <a:rPr lang="ja-JP" altLang="en-US" sz="2000" b="1" dirty="0"/>
              <a:t>ゲームの</a:t>
            </a:r>
            <a:r>
              <a:rPr lang="ja-JP" altLang="en-US" sz="2000" b="1" dirty="0" smtClean="0"/>
              <a:t>作成</a:t>
            </a:r>
            <a:endParaRPr lang="ja-JP" altLang="en-US" sz="2000" b="1" dirty="0"/>
          </a:p>
          <a:p>
            <a:pPr marL="0" indent="0">
              <a:lnSpc>
                <a:spcPct val="160000"/>
              </a:lnSpc>
              <a:buNone/>
            </a:pPr>
            <a:r>
              <a:rPr lang="ja-JP" altLang="en-US" sz="2000" b="1" dirty="0" smtClean="0"/>
              <a:t>　　</a:t>
            </a:r>
            <a:r>
              <a:rPr lang="ja-JP" altLang="en-US" sz="2000" dirty="0" smtClean="0">
                <a:solidFill>
                  <a:schemeClr val="tx1">
                    <a:lumMod val="50000"/>
                    <a:lumOff val="50000"/>
                  </a:schemeClr>
                </a:solidFill>
              </a:rPr>
              <a:t>４．２　</a:t>
            </a:r>
            <a:r>
              <a:rPr lang="en-US" altLang="ja-JP" sz="2000" dirty="0" smtClean="0">
                <a:solidFill>
                  <a:schemeClr val="tx1">
                    <a:lumMod val="50000"/>
                    <a:lumOff val="50000"/>
                  </a:schemeClr>
                </a:solidFill>
              </a:rPr>
              <a:t>AR</a:t>
            </a:r>
            <a:r>
              <a:rPr lang="ja-JP" altLang="en-US" sz="2000" dirty="0">
                <a:solidFill>
                  <a:schemeClr val="tx1">
                    <a:lumMod val="50000"/>
                    <a:lumOff val="50000"/>
                  </a:schemeClr>
                </a:solidFill>
              </a:rPr>
              <a:t>（拡張現実）ゲームの作成</a:t>
            </a:r>
          </a:p>
          <a:p>
            <a:pPr marL="0" indent="0">
              <a:lnSpc>
                <a:spcPct val="160000"/>
              </a:lnSpc>
              <a:buNone/>
            </a:pPr>
            <a:r>
              <a:rPr lang="ja-JP" altLang="en-US" sz="2000" dirty="0" smtClean="0">
                <a:solidFill>
                  <a:schemeClr val="tx1">
                    <a:lumMod val="50000"/>
                    <a:lumOff val="50000"/>
                  </a:schemeClr>
                </a:solidFill>
              </a:rPr>
              <a:t>　　４．３　画像</a:t>
            </a:r>
            <a:r>
              <a:rPr lang="ja-JP" altLang="en-US" sz="2000" dirty="0">
                <a:solidFill>
                  <a:schemeClr val="tx1">
                    <a:lumMod val="50000"/>
                    <a:lumOff val="50000"/>
                  </a:schemeClr>
                </a:solidFill>
              </a:rPr>
              <a:t>処理に関連するソフトウェア</a:t>
            </a:r>
          </a:p>
          <a:p>
            <a:pPr marL="0" indent="0">
              <a:lnSpc>
                <a:spcPct val="160000"/>
              </a:lnSpc>
              <a:buNone/>
            </a:pPr>
            <a:r>
              <a:rPr lang="ja-JP" altLang="en-US" sz="2000" dirty="0" smtClean="0">
                <a:solidFill>
                  <a:schemeClr val="tx1">
                    <a:lumMod val="50000"/>
                    <a:lumOff val="50000"/>
                  </a:schemeClr>
                </a:solidFill>
              </a:rPr>
              <a:t>　　　　　　＆コンピュータビジョン</a:t>
            </a:r>
            <a:r>
              <a:rPr lang="ja-JP" altLang="en-US" sz="2000" dirty="0">
                <a:solidFill>
                  <a:schemeClr val="tx1">
                    <a:lumMod val="50000"/>
                    <a:lumOff val="50000"/>
                  </a:schemeClr>
                </a:solidFill>
              </a:rPr>
              <a:t>を利用する</a:t>
            </a:r>
            <a:r>
              <a:rPr lang="en-US" altLang="ja-JP" sz="2000" dirty="0">
                <a:solidFill>
                  <a:schemeClr val="tx1">
                    <a:lumMod val="50000"/>
                    <a:lumOff val="50000"/>
                  </a:schemeClr>
                </a:solidFill>
              </a:rPr>
              <a:t>AI</a:t>
            </a:r>
            <a:r>
              <a:rPr lang="ja-JP" altLang="en-US" sz="2000" dirty="0" smtClean="0">
                <a:solidFill>
                  <a:schemeClr val="tx1">
                    <a:lumMod val="50000"/>
                    <a:lumOff val="50000"/>
                  </a:schemeClr>
                </a:solidFill>
              </a:rPr>
              <a:t>ソフトウェア</a:t>
            </a:r>
            <a:endParaRPr lang="en-US" altLang="ja-JP" sz="2000"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５．過去のインターンシップ体験</a:t>
            </a:r>
            <a:endParaRPr lang="en-US" altLang="ja-JP"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６．</a:t>
            </a:r>
            <a:r>
              <a:rPr lang="ja-JP" altLang="en-US" dirty="0">
                <a:solidFill>
                  <a:schemeClr val="tx1">
                    <a:lumMod val="50000"/>
                    <a:lumOff val="50000"/>
                  </a:schemeClr>
                </a:solidFill>
              </a:rPr>
              <a:t>卒業</a:t>
            </a:r>
            <a:r>
              <a:rPr lang="ja-JP" altLang="en-US" dirty="0" smtClean="0">
                <a:solidFill>
                  <a:schemeClr val="tx1">
                    <a:lumMod val="50000"/>
                    <a:lumOff val="50000"/>
                  </a:schemeClr>
                </a:solidFill>
              </a:rPr>
              <a:t>論文</a:t>
            </a:r>
            <a:r>
              <a:rPr lang="ja-JP" altLang="en-US" dirty="0">
                <a:solidFill>
                  <a:schemeClr val="tx1">
                    <a:lumMod val="50000"/>
                    <a:lumOff val="50000"/>
                  </a:schemeClr>
                </a:solidFill>
              </a:rPr>
              <a:t>について</a:t>
            </a:r>
            <a:endParaRPr lang="en-US" altLang="ja-JP" dirty="0" smtClean="0">
              <a:solidFill>
                <a:schemeClr val="tx1">
                  <a:lumMod val="50000"/>
                  <a:lumOff val="50000"/>
                </a:schemeClr>
              </a:solidFill>
            </a:endParaRPr>
          </a:p>
          <a:p>
            <a:endParaRPr lang="en-US" altLang="ja-JP" dirty="0" smtClean="0"/>
          </a:p>
          <a:p>
            <a:endParaRPr kumimoji="1" lang="ja-JP" altLang="en-US" dirty="0"/>
          </a:p>
        </p:txBody>
      </p:sp>
    </p:spTree>
    <p:extLst>
      <p:ext uri="{BB962C8B-B14F-4D97-AF65-F5344CB8AC3E}">
        <p14:creationId xmlns:p14="http://schemas.microsoft.com/office/powerpoint/2010/main" val="3356921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9784" y="5877272"/>
            <a:ext cx="1944216" cy="1143000"/>
          </a:xfrm>
        </p:spPr>
        <p:txBody>
          <a:bodyPr>
            <a:normAutofit/>
          </a:bodyPr>
          <a:lstStyle/>
          <a:p>
            <a:r>
              <a:rPr kumimoji="1" lang="ja-JP" altLang="en-US" sz="3200" dirty="0" smtClean="0">
                <a:gradFill flip="none" rotWithShape="1">
                  <a:gsLst>
                    <a:gs pos="60000">
                      <a:schemeClr val="tx2">
                        <a:alpha val="50000"/>
                      </a:schemeClr>
                    </a:gs>
                    <a:gs pos="100000">
                      <a:schemeClr val="tx2">
                        <a:tint val="20000"/>
                      </a:schemeClr>
                    </a:gs>
                  </a:gsLst>
                  <a:lin ang="5400000" scaled="1"/>
                  <a:tileRect/>
                </a:gradFill>
              </a:rPr>
              <a:t>つづく</a:t>
            </a:r>
            <a:endParaRPr kumimoji="1" lang="ja-JP" altLang="en-US" sz="3200" dirty="0">
              <a:gradFill flip="none" rotWithShape="1">
                <a:gsLst>
                  <a:gs pos="60000">
                    <a:schemeClr val="tx2">
                      <a:alpha val="50000"/>
                    </a:schemeClr>
                  </a:gs>
                  <a:gs pos="100000">
                    <a:schemeClr val="tx2">
                      <a:tint val="20000"/>
                    </a:schemeClr>
                  </a:gs>
                </a:gsLst>
                <a:lin ang="5400000" scaled="1"/>
                <a:tileRect/>
              </a:gradFill>
            </a:endParaRPr>
          </a:p>
        </p:txBody>
      </p:sp>
      <p:sp>
        <p:nvSpPr>
          <p:cNvPr id="3" name="タイトル 1"/>
          <p:cNvSpPr txBox="1">
            <a:spLocks/>
          </p:cNvSpPr>
          <p:nvPr/>
        </p:nvSpPr>
        <p:spPr>
          <a:xfrm>
            <a:off x="619944" y="2789312"/>
            <a:ext cx="8229600"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r>
              <a:rPr lang="ja-JP" altLang="en-US" kern="0" smtClean="0"/>
              <a:t>ご清聴ありがどうございます。</a:t>
            </a:r>
            <a:endParaRPr lang="ja-JP" altLang="en-US" kern="0" dirty="0"/>
          </a:p>
        </p:txBody>
      </p:sp>
    </p:spTree>
    <p:extLst>
      <p:ext uri="{BB962C8B-B14F-4D97-AF65-F5344CB8AC3E}">
        <p14:creationId xmlns:p14="http://schemas.microsoft.com/office/powerpoint/2010/main" val="810056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1143000"/>
          </a:xfrm>
        </p:spPr>
        <p:txBody>
          <a:bodyPr>
            <a:noAutofit/>
          </a:bodyPr>
          <a:lstStyle/>
          <a:p>
            <a:pPr algn="l"/>
            <a:r>
              <a:rPr kumimoji="1" lang="ja-JP" altLang="en-US" dirty="0" smtClean="0"/>
              <a:t>４．ソフトウェアの作成経験</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kumimoji="1" lang="ja-JP" altLang="en-US" dirty="0"/>
          </a:p>
        </p:txBody>
      </p:sp>
      <p:sp>
        <p:nvSpPr>
          <p:cNvPr id="4" name="テキスト ボックス 3"/>
          <p:cNvSpPr txBox="1"/>
          <p:nvPr/>
        </p:nvSpPr>
        <p:spPr>
          <a:xfrm>
            <a:off x="683568" y="1628800"/>
            <a:ext cx="8352928" cy="4524315"/>
          </a:xfrm>
          <a:prstGeom prst="rect">
            <a:avLst/>
          </a:prstGeom>
          <a:noFill/>
        </p:spPr>
        <p:txBody>
          <a:bodyPr wrap="square" rtlCol="0">
            <a:spAutoFit/>
          </a:bodyPr>
          <a:lstStyle/>
          <a:p>
            <a:r>
              <a:rPr lang="en-US" altLang="ja-JP" sz="3200" dirty="0">
                <a:solidFill>
                  <a:schemeClr val="tx1">
                    <a:lumMod val="50000"/>
                    <a:lumOff val="50000"/>
                  </a:schemeClr>
                </a:solidFill>
                <a:latin typeface="+mn-ea"/>
              </a:rPr>
              <a:t>4.1 </a:t>
            </a:r>
            <a:r>
              <a:rPr lang="ja-JP" altLang="en-US" sz="3200" dirty="0">
                <a:solidFill>
                  <a:schemeClr val="tx1">
                    <a:lumMod val="50000"/>
                    <a:lumOff val="50000"/>
                  </a:schemeClr>
                </a:solidFill>
                <a:latin typeface="+mn-ea"/>
              </a:rPr>
              <a:t>３</a:t>
            </a:r>
            <a:r>
              <a:rPr lang="en-US" altLang="ja-JP" sz="3200" dirty="0">
                <a:solidFill>
                  <a:schemeClr val="tx1">
                    <a:lumMod val="50000"/>
                    <a:lumOff val="50000"/>
                  </a:schemeClr>
                </a:solidFill>
                <a:latin typeface="+mn-ea"/>
              </a:rPr>
              <a:t>D</a:t>
            </a:r>
            <a:r>
              <a:rPr lang="ja-JP" altLang="en-US" sz="3200" dirty="0">
                <a:solidFill>
                  <a:schemeClr val="tx1">
                    <a:lumMod val="50000"/>
                    <a:lumOff val="50000"/>
                  </a:schemeClr>
                </a:solidFill>
                <a:latin typeface="+mn-ea"/>
              </a:rPr>
              <a:t>ゲームの作成</a:t>
            </a:r>
            <a:endParaRPr lang="en-US" altLang="ja-JP" sz="3200" dirty="0">
              <a:solidFill>
                <a:schemeClr val="tx1">
                  <a:lumMod val="50000"/>
                  <a:lumOff val="50000"/>
                </a:schemeClr>
              </a:solidFill>
              <a:latin typeface="+mn-ea"/>
            </a:endParaRPr>
          </a:p>
          <a:p>
            <a:endParaRPr lang="en-US" altLang="ja-JP" sz="3200" b="1" dirty="0">
              <a:latin typeface="+mn-ea"/>
            </a:endParaRPr>
          </a:p>
          <a:p>
            <a:r>
              <a:rPr lang="en-US" altLang="ja-JP" sz="3200" b="1" dirty="0">
                <a:latin typeface="+mn-ea"/>
              </a:rPr>
              <a:t>4.2 AR</a:t>
            </a:r>
            <a:r>
              <a:rPr lang="ja-JP" altLang="en-US" sz="3200" b="1" dirty="0">
                <a:latin typeface="+mn-ea"/>
              </a:rPr>
              <a:t>（拡張現実）ゲームの作成</a:t>
            </a:r>
            <a:endParaRPr lang="en-US" altLang="ja-JP" sz="3200" b="1" dirty="0">
              <a:latin typeface="+mn-ea"/>
            </a:endParaRPr>
          </a:p>
          <a:p>
            <a:endParaRPr lang="en-US" altLang="ja-JP" sz="3200" b="1"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4.3 </a:t>
            </a:r>
            <a:r>
              <a:rPr lang="ja-JP" altLang="en-US" sz="3200" dirty="0" smtClean="0">
                <a:solidFill>
                  <a:schemeClr val="tx1">
                    <a:lumMod val="50000"/>
                    <a:lumOff val="50000"/>
                  </a:schemeClr>
                </a:solidFill>
                <a:latin typeface="+mn-ea"/>
              </a:rPr>
              <a:t>画像</a:t>
            </a:r>
            <a:r>
              <a:rPr lang="ja-JP" altLang="en-US" sz="3200" dirty="0">
                <a:solidFill>
                  <a:schemeClr val="tx1">
                    <a:lumMod val="50000"/>
                    <a:lumOff val="50000"/>
                  </a:schemeClr>
                </a:solidFill>
                <a:latin typeface="+mn-ea"/>
              </a:rPr>
              <a:t>処理に関連する</a:t>
            </a:r>
            <a:r>
              <a:rPr lang="ja-JP" altLang="en-US" sz="3200" dirty="0" smtClean="0">
                <a:solidFill>
                  <a:schemeClr val="tx1">
                    <a:lumMod val="50000"/>
                    <a:lumOff val="50000"/>
                  </a:schemeClr>
                </a:solidFill>
                <a:latin typeface="+mn-ea"/>
              </a:rPr>
              <a:t>ソフトウェア</a:t>
            </a:r>
            <a:endParaRPr lang="en-US" altLang="ja-JP" sz="3200" dirty="0" smtClean="0">
              <a:solidFill>
                <a:schemeClr val="tx1">
                  <a:lumMod val="50000"/>
                  <a:lumOff val="50000"/>
                </a:schemeClr>
              </a:solidFill>
              <a:latin typeface="+mn-ea"/>
            </a:endParaRPr>
          </a:p>
          <a:p>
            <a:endParaRPr lang="en-US" altLang="ja-JP" sz="3200"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 &amp; </a:t>
            </a:r>
            <a:r>
              <a:rPr lang="ja-JP" altLang="en-US" sz="3200" dirty="0" smtClean="0">
                <a:solidFill>
                  <a:schemeClr val="tx1">
                    <a:lumMod val="50000"/>
                    <a:lumOff val="50000"/>
                  </a:schemeClr>
                </a:solidFill>
                <a:latin typeface="+mn-ea"/>
              </a:rPr>
              <a:t>コンピュータビジョン</a:t>
            </a:r>
            <a:r>
              <a:rPr lang="ja-JP" altLang="en-US" sz="3200" dirty="0">
                <a:solidFill>
                  <a:schemeClr val="tx1">
                    <a:lumMod val="50000"/>
                    <a:lumOff val="50000"/>
                  </a:schemeClr>
                </a:solidFill>
                <a:latin typeface="+mn-ea"/>
              </a:rPr>
              <a:t>を利用する</a:t>
            </a:r>
            <a:r>
              <a:rPr lang="en-US" altLang="ja-JP" sz="3200" dirty="0">
                <a:solidFill>
                  <a:schemeClr val="tx1">
                    <a:lumMod val="50000"/>
                    <a:lumOff val="50000"/>
                  </a:schemeClr>
                </a:solidFill>
                <a:latin typeface="+mn-ea"/>
              </a:rPr>
              <a:t>AI</a:t>
            </a:r>
            <a:r>
              <a:rPr lang="ja-JP" altLang="en-US" sz="3200" dirty="0">
                <a:solidFill>
                  <a:schemeClr val="tx1">
                    <a:lumMod val="50000"/>
                    <a:lumOff val="50000"/>
                  </a:schemeClr>
                </a:solidFill>
                <a:latin typeface="+mn-ea"/>
              </a:rPr>
              <a:t>ソフトウェア</a:t>
            </a:r>
            <a:endParaRPr lang="en-US" altLang="ja-JP" sz="3200" dirty="0">
              <a:solidFill>
                <a:schemeClr val="tx1">
                  <a:lumMod val="50000"/>
                  <a:lumOff val="50000"/>
                </a:schemeClr>
              </a:solidFill>
              <a:latin typeface="+mn-ea"/>
            </a:endParaRPr>
          </a:p>
          <a:p>
            <a:endParaRPr lang="en-US" altLang="ja-JP" sz="3200" dirty="0">
              <a:latin typeface="+mn-ea"/>
            </a:endParaRPr>
          </a:p>
          <a:p>
            <a:endParaRPr kumimoji="1" lang="ja-JP" altLang="en-US" sz="3200" b="1" dirty="0">
              <a:latin typeface="+mn-ea"/>
            </a:endParaRPr>
          </a:p>
        </p:txBody>
      </p:sp>
    </p:spTree>
    <p:extLst>
      <p:ext uri="{BB962C8B-B14F-4D97-AF65-F5344CB8AC3E}">
        <p14:creationId xmlns:p14="http://schemas.microsoft.com/office/powerpoint/2010/main" val="1804106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939336" cy="1143000"/>
          </a:xfrm>
        </p:spPr>
        <p:txBody>
          <a:bodyPr>
            <a:normAutofit/>
          </a:bodyPr>
          <a:lstStyle/>
          <a:p>
            <a:pPr algn="l"/>
            <a:r>
              <a:rPr lang="ja-JP" altLang="en-US" b="1" dirty="0">
                <a:latin typeface="+mn-ea"/>
              </a:rPr>
              <a:t>紹介内容</a:t>
            </a:r>
            <a:endParaRPr lang="en-US" altLang="ja-JP" b="1" dirty="0">
              <a:latin typeface="+mn-ea"/>
            </a:endParaRPr>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smtClean="0"/>
              <a:t>目次</a:t>
            </a:r>
            <a:endParaRPr lang="en-US" altLang="ja-JP" sz="3600" dirty="0" smtClean="0"/>
          </a:p>
          <a:p>
            <a:r>
              <a:rPr lang="ja-JP" altLang="en-US" sz="2400" dirty="0"/>
              <a:t>１</a:t>
            </a:r>
            <a:r>
              <a:rPr lang="ja-JP" altLang="en-US" sz="2400" dirty="0" smtClean="0"/>
              <a:t>．背景</a:t>
            </a:r>
            <a:endParaRPr lang="en-US" altLang="ja-JP" sz="2400" dirty="0" smtClean="0"/>
          </a:p>
          <a:p>
            <a:r>
              <a:rPr lang="ja-JP" altLang="en-US" sz="2400" dirty="0"/>
              <a:t>２</a:t>
            </a:r>
            <a:r>
              <a:rPr lang="ja-JP" altLang="en-US" sz="2400" dirty="0" smtClean="0"/>
              <a:t>．概要</a:t>
            </a:r>
            <a:endParaRPr lang="en-US" altLang="ja-JP" sz="2400" dirty="0" smtClean="0"/>
          </a:p>
          <a:p>
            <a:r>
              <a:rPr lang="ja-JP" altLang="en-US" sz="2400" dirty="0" smtClean="0"/>
              <a:t>３．ツールと技術</a:t>
            </a:r>
            <a:endParaRPr lang="en-US" altLang="ja-JP" sz="2400" dirty="0" smtClean="0"/>
          </a:p>
          <a:p>
            <a:r>
              <a:rPr lang="ja-JP" altLang="en-US" sz="2400" dirty="0" smtClean="0"/>
              <a:t>４．プロセス</a:t>
            </a:r>
            <a:endParaRPr lang="en-US" altLang="ja-JP" sz="2400" dirty="0" smtClean="0"/>
          </a:p>
          <a:p>
            <a:r>
              <a:rPr lang="ja-JP" altLang="en-US" sz="2400" dirty="0" smtClean="0"/>
              <a:t>５</a:t>
            </a:r>
            <a:r>
              <a:rPr lang="ja-JP" altLang="en-US" sz="2400" dirty="0"/>
              <a:t>．難しい</a:t>
            </a:r>
            <a:r>
              <a:rPr lang="ja-JP" altLang="en-US" sz="2400" dirty="0" smtClean="0"/>
              <a:t>ところ</a:t>
            </a:r>
            <a:endParaRPr lang="en-US" altLang="ja-JP" sz="2400" dirty="0" smtClean="0"/>
          </a:p>
          <a:p>
            <a:r>
              <a:rPr lang="ja-JP" altLang="en-US" sz="2400" dirty="0"/>
              <a:t>６</a:t>
            </a:r>
            <a:r>
              <a:rPr lang="ja-JP" altLang="en-US" sz="2400" dirty="0" smtClean="0"/>
              <a:t>．</a:t>
            </a:r>
            <a:r>
              <a:rPr lang="ja-JP" altLang="en-US" sz="2400" dirty="0"/>
              <a:t>感想</a:t>
            </a: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Tree>
    <p:extLst>
      <p:ext uri="{BB962C8B-B14F-4D97-AF65-F5344CB8AC3E}">
        <p14:creationId xmlns:p14="http://schemas.microsoft.com/office/powerpoint/2010/main" val="2791081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en-US" altLang="ja-JP" sz="4000" b="1" dirty="0"/>
              <a:t>VR</a:t>
            </a:r>
            <a:r>
              <a:rPr lang="ja-JP" altLang="en-US" sz="1800" dirty="0"/>
              <a:t>（仮想</a:t>
            </a:r>
            <a:r>
              <a:rPr lang="ja-JP" altLang="en-US" sz="1800" dirty="0" smtClean="0"/>
              <a:t>現実）</a:t>
            </a:r>
            <a:r>
              <a:rPr lang="ja-JP" altLang="en-US" sz="2000" dirty="0" smtClean="0"/>
              <a:t>　　　　　　　</a:t>
            </a:r>
            <a:r>
              <a:rPr lang="en-US" altLang="ja-JP" sz="4000" b="1" dirty="0" smtClean="0"/>
              <a:t>AR</a:t>
            </a:r>
            <a:r>
              <a:rPr lang="ja-JP" altLang="en-US" sz="1800" dirty="0"/>
              <a:t>（拡張</a:t>
            </a:r>
            <a:r>
              <a:rPr lang="ja-JP" altLang="en-US" sz="1800" dirty="0" smtClean="0"/>
              <a:t>現実）</a:t>
            </a:r>
            <a:r>
              <a:rPr lang="ja-JP" altLang="en-US" sz="2000" dirty="0" smtClean="0"/>
              <a:t>　　　　　　　</a:t>
            </a:r>
            <a:r>
              <a:rPr lang="en-US" altLang="ja-JP" sz="4000" b="1" dirty="0" smtClean="0"/>
              <a:t>MR</a:t>
            </a:r>
            <a:r>
              <a:rPr lang="ja-JP" altLang="en-US" sz="1800" dirty="0"/>
              <a:t>（複合</a:t>
            </a:r>
            <a:r>
              <a:rPr lang="ja-JP" altLang="en-US" sz="1800" dirty="0" smtClean="0"/>
              <a:t>現実）</a:t>
            </a:r>
            <a:endParaRPr lang="en-US" altLang="ja-JP" sz="28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67675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r>
              <a:rPr lang="ja-JP" altLang="en-US" sz="2000" dirty="0" smtClean="0"/>
              <a:t>　</a:t>
            </a:r>
            <a:endParaRPr lang="en-US" altLang="ja-JP" sz="2000" dirty="0" smtClean="0"/>
          </a:p>
          <a:p>
            <a:pPr marL="0" indent="0">
              <a:buNone/>
            </a:pPr>
            <a:r>
              <a:rPr lang="ja-JP" altLang="en-US" sz="2000" b="1" dirty="0"/>
              <a:t>　</a:t>
            </a:r>
            <a:r>
              <a:rPr lang="ja-JP" altLang="en-US" sz="2000" b="1" dirty="0" smtClean="0"/>
              <a:t>　</a:t>
            </a:r>
            <a:r>
              <a:rPr lang="en-US" altLang="ja-JP" b="1" dirty="0" smtClean="0"/>
              <a:t>VR</a:t>
            </a:r>
            <a:r>
              <a:rPr lang="ja-JP" altLang="en-US" sz="2000" dirty="0" smtClean="0"/>
              <a:t>（</a:t>
            </a:r>
            <a:r>
              <a:rPr lang="en-US" altLang="ja-JP" sz="2000" dirty="0" smtClean="0"/>
              <a:t>Virtual Reality:</a:t>
            </a:r>
            <a:r>
              <a:rPr lang="ja-JP" altLang="en-US" sz="2000" dirty="0" smtClean="0"/>
              <a:t>バーチャルリアリティ）とは、コンピュータ上で現実に似せた仮想世界を作り出し、あたかもそこにいるかのような感覚を体験できる技術のこと。</a:t>
            </a:r>
            <a:endParaRPr lang="en-US" altLang="ja-JP" sz="2000" dirty="0" smtClean="0"/>
          </a:p>
          <a:p>
            <a:pPr marL="0" indent="0">
              <a:buNone/>
            </a:pPr>
            <a:r>
              <a:rPr lang="ja-JP" altLang="en-US" sz="2000" dirty="0" smtClean="0"/>
              <a:t>　　</a:t>
            </a:r>
            <a:endParaRPr lang="en-US" altLang="ja-JP" sz="2000" dirty="0" smtClean="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56" y="3849581"/>
            <a:ext cx="3240360" cy="1801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4716760" y="6100443"/>
            <a:ext cx="3456384" cy="523220"/>
          </a:xfrm>
          <a:prstGeom prst="rect">
            <a:avLst/>
          </a:prstGeom>
          <a:noFill/>
        </p:spPr>
        <p:txBody>
          <a:bodyPr wrap="square" rtlCol="0">
            <a:spAutoFit/>
          </a:bodyPr>
          <a:lstStyle/>
          <a:p>
            <a:pPr algn="ctr"/>
            <a:r>
              <a:rPr lang="ja-JP" altLang="en-US" sz="1400" dirty="0"/>
              <a:t>レディ・プレイヤー</a:t>
            </a:r>
            <a:r>
              <a:rPr lang="en-US" altLang="ja-JP" sz="1400" dirty="0" smtClean="0"/>
              <a:t>1(</a:t>
            </a:r>
            <a:r>
              <a:rPr lang="en-US" altLang="ja-JP" sz="1400" i="1" dirty="0"/>
              <a:t>Ready Player One</a:t>
            </a:r>
            <a:r>
              <a:rPr lang="en-US" altLang="ja-JP" sz="1400" dirty="0" smtClean="0"/>
              <a:t>)</a:t>
            </a:r>
          </a:p>
          <a:p>
            <a:pPr algn="ctr"/>
            <a:r>
              <a:rPr lang="ja-JP" altLang="en-US" sz="1400" dirty="0" smtClean="0"/>
              <a:t>スティーヴン</a:t>
            </a:r>
            <a:r>
              <a:rPr lang="ja-JP" altLang="en-US" sz="1400" dirty="0"/>
              <a:t>・スピルバーグ </a:t>
            </a:r>
            <a:endParaRPr kumimoji="1" lang="ja-JP" altLang="en-US" sz="1400" dirty="0"/>
          </a:p>
        </p:txBody>
      </p:sp>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8760" y="3210057"/>
            <a:ext cx="1932384" cy="285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516216" y="6545089"/>
            <a:ext cx="2627784" cy="246221"/>
          </a:xfrm>
          <a:prstGeom prst="rect">
            <a:avLst/>
          </a:prstGeom>
          <a:noFill/>
        </p:spPr>
        <p:txBody>
          <a:bodyPr wrap="square" rtlCol="0">
            <a:spAutoFit/>
          </a:bodyPr>
          <a:lstStyle/>
          <a:p>
            <a:r>
              <a:rPr lang="en-US" altLang="ja-JP" sz="1000" dirty="0"/>
              <a:t>https://vrinside.jp/news/vr-ar-mr</a:t>
            </a:r>
            <a:r>
              <a:rPr lang="en-US" altLang="ja-JP" sz="1000" dirty="0" smtClean="0">
                <a:hlinkClick r:id="rId5"/>
              </a:rPr>
              <a:t>/</a:t>
            </a:r>
            <a:r>
              <a:rPr lang="ja-JP" altLang="en-US" sz="1000" dirty="0"/>
              <a:t>により</a:t>
            </a:r>
            <a:endParaRPr kumimoji="1" lang="ja-JP" altLang="en-US" sz="1000" dirty="0"/>
          </a:p>
        </p:txBody>
      </p:sp>
      <p:sp>
        <p:nvSpPr>
          <p:cNvPr id="8" name="テキスト ボックス 7"/>
          <p:cNvSpPr txBox="1"/>
          <p:nvPr/>
        </p:nvSpPr>
        <p:spPr>
          <a:xfrm>
            <a:off x="1533707" y="5761605"/>
            <a:ext cx="2016224" cy="307777"/>
          </a:xfrm>
          <a:prstGeom prst="rect">
            <a:avLst/>
          </a:prstGeom>
          <a:noFill/>
        </p:spPr>
        <p:txBody>
          <a:bodyPr wrap="square" rtlCol="0">
            <a:spAutoFit/>
          </a:bodyPr>
          <a:lstStyle/>
          <a:p>
            <a:pPr algn="ctr"/>
            <a:r>
              <a:rPr lang="ja-JP" altLang="en-US" sz="1400" dirty="0" smtClean="0"/>
              <a:t>プレイステーション</a:t>
            </a:r>
            <a:r>
              <a:rPr lang="en-US" altLang="ja-JP" sz="1400" dirty="0" smtClean="0"/>
              <a:t>VR</a:t>
            </a:r>
            <a:endParaRPr kumimoji="1" lang="ja-JP" altLang="en-US" sz="1400" dirty="0"/>
          </a:p>
        </p:txBody>
      </p:sp>
    </p:spTree>
    <p:extLst>
      <p:ext uri="{BB962C8B-B14F-4D97-AF65-F5344CB8AC3E}">
        <p14:creationId xmlns:p14="http://schemas.microsoft.com/office/powerpoint/2010/main" val="515987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endParaRPr lang="en-US" altLang="ja-JP" sz="2000" dirty="0" smtClean="0"/>
          </a:p>
          <a:p>
            <a:pPr marL="0" indent="0">
              <a:buNone/>
            </a:pPr>
            <a:r>
              <a:rPr lang="ja-JP" altLang="en-US" sz="2000" b="1" dirty="0"/>
              <a:t>　</a:t>
            </a:r>
            <a:r>
              <a:rPr lang="ja-JP" altLang="en-US" sz="2000" b="1" dirty="0" smtClean="0"/>
              <a:t>　</a:t>
            </a:r>
            <a:r>
              <a:rPr lang="en-US" altLang="ja-JP" b="1" dirty="0"/>
              <a:t>AR</a:t>
            </a:r>
            <a:r>
              <a:rPr lang="ja-JP" altLang="en-US" sz="2000" dirty="0"/>
              <a:t>（</a:t>
            </a:r>
            <a:r>
              <a:rPr lang="en-US" altLang="ja-JP" sz="2000" dirty="0"/>
              <a:t>Augmented Reality:</a:t>
            </a:r>
            <a:r>
              <a:rPr lang="ja-JP" altLang="en-US" sz="2000" dirty="0"/>
              <a:t>オーグメンテッドリアリティ）とは、日本では拡張現実と呼ばれて</a:t>
            </a:r>
            <a:r>
              <a:rPr lang="ja-JP" altLang="en-US" sz="2000" dirty="0" smtClean="0"/>
              <a:t>いる。「</a:t>
            </a:r>
            <a:r>
              <a:rPr lang="ja-JP" altLang="en-US" sz="2000" dirty="0"/>
              <a:t>もう一つの空間・世界」をつくる</a:t>
            </a:r>
            <a:r>
              <a:rPr lang="en-US" altLang="ja-JP" sz="2000" dirty="0"/>
              <a:t>VR</a:t>
            </a:r>
            <a:r>
              <a:rPr lang="ja-JP" altLang="en-US" sz="2000" dirty="0"/>
              <a:t>に対して、</a:t>
            </a:r>
            <a:r>
              <a:rPr lang="en-US" altLang="ja-JP" sz="2000" dirty="0"/>
              <a:t>AR</a:t>
            </a:r>
            <a:r>
              <a:rPr lang="ja-JP" altLang="en-US" sz="2000" dirty="0"/>
              <a:t>は現実世界にデジタル情報を付与し、</a:t>
            </a:r>
            <a:r>
              <a:rPr lang="en-US" altLang="ja-JP" sz="2000" dirty="0"/>
              <a:t>CG</a:t>
            </a:r>
            <a:r>
              <a:rPr lang="ja-JP" altLang="en-US" sz="2000" dirty="0"/>
              <a:t>などで作った仮想現実を現実世界に反映（拡張）していく。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1026" name="Picture 2" descr="ãã±ã¢ã³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418" y="3789040"/>
            <a:ext cx="4762500" cy="249555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516216" y="6545089"/>
            <a:ext cx="2627784" cy="246221"/>
          </a:xfrm>
          <a:prstGeom prst="rect">
            <a:avLst/>
          </a:prstGeom>
          <a:noFill/>
        </p:spPr>
        <p:txBody>
          <a:bodyPr wrap="square" rtlCol="0">
            <a:spAutoFit/>
          </a:bodyPr>
          <a:lstStyle/>
          <a:p>
            <a:r>
              <a:rPr lang="en-US" altLang="ja-JP" sz="1000" dirty="0"/>
              <a:t>https://vrinside.jp/news/vr-ar-mr</a:t>
            </a:r>
            <a:r>
              <a:rPr lang="en-US" altLang="ja-JP" sz="1000" dirty="0" smtClean="0">
                <a:hlinkClick r:id="rId4"/>
              </a:rPr>
              <a:t>/</a:t>
            </a:r>
            <a:r>
              <a:rPr lang="ja-JP" altLang="en-US" sz="1000" dirty="0"/>
              <a:t>により</a:t>
            </a:r>
            <a:endParaRPr kumimoji="1" lang="ja-JP" altLang="en-US" sz="1000" dirty="0"/>
          </a:p>
        </p:txBody>
      </p:sp>
      <p:sp>
        <p:nvSpPr>
          <p:cNvPr id="7" name="テキスト ボックス 6"/>
          <p:cNvSpPr txBox="1"/>
          <p:nvPr/>
        </p:nvSpPr>
        <p:spPr>
          <a:xfrm>
            <a:off x="3347864" y="6306357"/>
            <a:ext cx="2622612" cy="307777"/>
          </a:xfrm>
          <a:prstGeom prst="rect">
            <a:avLst/>
          </a:prstGeom>
          <a:noFill/>
        </p:spPr>
        <p:txBody>
          <a:bodyPr wrap="square" rtlCol="0">
            <a:spAutoFit/>
          </a:bodyPr>
          <a:lstStyle/>
          <a:p>
            <a:pPr algn="ctr"/>
            <a:r>
              <a:rPr lang="en-US" altLang="ja-JP" sz="1400" dirty="0" err="1" smtClean="0"/>
              <a:t>Pokemon</a:t>
            </a:r>
            <a:r>
              <a:rPr lang="ja-JP" altLang="en-US" sz="1400" dirty="0" smtClean="0"/>
              <a:t> </a:t>
            </a:r>
            <a:r>
              <a:rPr lang="en-US" altLang="ja-JP" sz="1400" dirty="0" smtClean="0"/>
              <a:t>Go(</a:t>
            </a:r>
            <a:r>
              <a:rPr lang="en-US" altLang="ja-JP" sz="1400" dirty="0" err="1" smtClean="0"/>
              <a:t>Niantic,Inc</a:t>
            </a:r>
            <a:r>
              <a:rPr lang="en-US" altLang="ja-JP" sz="1400" dirty="0" smtClean="0"/>
              <a:t>.)</a:t>
            </a:r>
            <a:endParaRPr kumimoji="1" lang="ja-JP" altLang="en-US" sz="1400" dirty="0"/>
          </a:p>
        </p:txBody>
      </p:sp>
    </p:spTree>
    <p:extLst>
      <p:ext uri="{BB962C8B-B14F-4D97-AF65-F5344CB8AC3E}">
        <p14:creationId xmlns:p14="http://schemas.microsoft.com/office/powerpoint/2010/main" val="25883935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endParaRPr lang="en-US" altLang="ja-JP" sz="2000" dirty="0" smtClean="0"/>
          </a:p>
          <a:p>
            <a:pPr marL="0" indent="0">
              <a:buNone/>
            </a:pPr>
            <a:r>
              <a:rPr lang="ja-JP" altLang="en-US" sz="2000" b="1" dirty="0"/>
              <a:t>　</a:t>
            </a:r>
            <a:r>
              <a:rPr lang="ja-JP" altLang="en-US" sz="2000" b="1" dirty="0" smtClean="0"/>
              <a:t>　</a:t>
            </a:r>
            <a:r>
              <a:rPr lang="en-US" altLang="ja-JP" b="1" dirty="0"/>
              <a:t>MR</a:t>
            </a:r>
            <a:r>
              <a:rPr lang="ja-JP" altLang="en-US" sz="2000" dirty="0"/>
              <a:t>とは、「</a:t>
            </a:r>
            <a:r>
              <a:rPr lang="en-US" altLang="ja-JP" sz="2000" dirty="0"/>
              <a:t>Mixed Reality:</a:t>
            </a:r>
            <a:r>
              <a:rPr lang="ja-JP" altLang="en-US" sz="2000" dirty="0"/>
              <a:t>ミックスドリアリティ」は略称で、日本語では「複合現実」と呼ばれる</a:t>
            </a:r>
            <a:r>
              <a:rPr lang="ja-JP" altLang="en-US" sz="2000" dirty="0" smtClean="0"/>
              <a:t>。</a:t>
            </a:r>
            <a:r>
              <a:rPr lang="en-US" altLang="ja-JP" sz="2000" dirty="0" smtClean="0"/>
              <a:t>MR</a:t>
            </a:r>
            <a:r>
              <a:rPr lang="ja-JP" altLang="en-US" sz="2000" dirty="0"/>
              <a:t>は</a:t>
            </a:r>
            <a:r>
              <a:rPr lang="en-US" altLang="ja-JP" sz="2000" dirty="0"/>
              <a:t>CG</a:t>
            </a:r>
            <a:r>
              <a:rPr lang="ja-JP" altLang="en-US" sz="2000" dirty="0"/>
              <a:t>などで人工的に作られた仮想世界と現実世界の情報を組み合わせて、仮想世界と現実世界を融合させる技術。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37" y="3394298"/>
            <a:ext cx="5036418" cy="283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32770" y="6241374"/>
            <a:ext cx="3168352" cy="307777"/>
          </a:xfrm>
          <a:prstGeom prst="rect">
            <a:avLst/>
          </a:prstGeom>
          <a:noFill/>
        </p:spPr>
        <p:txBody>
          <a:bodyPr wrap="square" rtlCol="0">
            <a:spAutoFit/>
          </a:bodyPr>
          <a:lstStyle/>
          <a:p>
            <a:pPr algn="ctr"/>
            <a:r>
              <a:rPr lang="en-US" altLang="ja-JP" sz="1400" dirty="0">
                <a:hlinkClick r:id="rId4"/>
              </a:rPr>
              <a:t>Microsoft </a:t>
            </a:r>
            <a:r>
              <a:rPr lang="en-US" altLang="ja-JP" sz="1400" dirty="0" err="1">
                <a:hlinkClick r:id="rId4"/>
              </a:rPr>
              <a:t>HoloLens</a:t>
            </a:r>
            <a:endParaRPr lang="en-US" altLang="ja-JP" sz="1400" dirty="0"/>
          </a:p>
        </p:txBody>
      </p:sp>
      <p:sp>
        <p:nvSpPr>
          <p:cNvPr id="6" name="テキスト ボックス 5"/>
          <p:cNvSpPr txBox="1"/>
          <p:nvPr/>
        </p:nvSpPr>
        <p:spPr>
          <a:xfrm>
            <a:off x="6516216" y="6545089"/>
            <a:ext cx="2627784" cy="246221"/>
          </a:xfrm>
          <a:prstGeom prst="rect">
            <a:avLst/>
          </a:prstGeom>
          <a:noFill/>
        </p:spPr>
        <p:txBody>
          <a:bodyPr wrap="square" rtlCol="0">
            <a:spAutoFit/>
          </a:bodyPr>
          <a:lstStyle/>
          <a:p>
            <a:r>
              <a:rPr lang="en-US" altLang="ja-JP" sz="1000" dirty="0"/>
              <a:t>https://vrinside.jp/news/vr-ar-mr</a:t>
            </a:r>
            <a:r>
              <a:rPr lang="en-US" altLang="ja-JP" sz="1000" dirty="0" smtClean="0">
                <a:hlinkClick r:id="rId5"/>
              </a:rPr>
              <a:t>/</a:t>
            </a:r>
            <a:r>
              <a:rPr lang="ja-JP" altLang="en-US" sz="1000" dirty="0"/>
              <a:t>により</a:t>
            </a:r>
            <a:endParaRPr kumimoji="1" lang="ja-JP" altLang="en-US" sz="1000" dirty="0"/>
          </a:p>
        </p:txBody>
      </p:sp>
    </p:spTree>
    <p:extLst>
      <p:ext uri="{BB962C8B-B14F-4D97-AF65-F5344CB8AC3E}">
        <p14:creationId xmlns:p14="http://schemas.microsoft.com/office/powerpoint/2010/main" val="25883935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4" name="テキスト ボックス 3"/>
          <p:cNvSpPr txBox="1"/>
          <p:nvPr/>
        </p:nvSpPr>
        <p:spPr>
          <a:xfrm>
            <a:off x="7111997" y="816169"/>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6" name="テキスト ボックス 5"/>
          <p:cNvSpPr txBox="1"/>
          <p:nvPr/>
        </p:nvSpPr>
        <p:spPr>
          <a:xfrm>
            <a:off x="6999099" y="2058313"/>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sp>
        <p:nvSpPr>
          <p:cNvPr id="7" name="テキスト ボックス 6"/>
          <p:cNvSpPr txBox="1"/>
          <p:nvPr/>
        </p:nvSpPr>
        <p:spPr>
          <a:xfrm>
            <a:off x="5796136" y="1412776"/>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grpSp>
        <p:nvGrpSpPr>
          <p:cNvPr id="20" name="グループ化 19"/>
          <p:cNvGrpSpPr/>
          <p:nvPr/>
        </p:nvGrpSpPr>
        <p:grpSpPr>
          <a:xfrm>
            <a:off x="5019674" y="2827674"/>
            <a:ext cx="2761566" cy="2761566"/>
            <a:chOff x="5019674" y="2827674"/>
            <a:chExt cx="2761566" cy="2761566"/>
          </a:xfrm>
        </p:grpSpPr>
        <p:sp>
          <p:nvSpPr>
            <p:cNvPr id="21" name="円/楕円 20"/>
            <p:cNvSpPr/>
            <p:nvPr/>
          </p:nvSpPr>
          <p:spPr>
            <a:xfrm>
              <a:off x="5019674" y="282767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grpSp>
        <p:nvGrpSpPr>
          <p:cNvPr id="18" name="グループ化 17"/>
          <p:cNvGrpSpPr/>
          <p:nvPr/>
        </p:nvGrpSpPr>
        <p:grpSpPr>
          <a:xfrm>
            <a:off x="1038250" y="5414539"/>
            <a:ext cx="658788" cy="988182"/>
            <a:chOff x="1104900" y="5403093"/>
            <a:chExt cx="658788" cy="988182"/>
          </a:xfrm>
        </p:grpSpPr>
        <p:pic>
          <p:nvPicPr>
            <p:cNvPr id="1026" name="Picture 2"/>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grpSp>
        <p:nvGrpSpPr>
          <p:cNvPr id="19" name="グループ化 18"/>
          <p:cNvGrpSpPr/>
          <p:nvPr/>
        </p:nvGrpSpPr>
        <p:grpSpPr>
          <a:xfrm>
            <a:off x="1173213" y="4741406"/>
            <a:ext cx="1011339" cy="627190"/>
            <a:chOff x="1749277" y="5282624"/>
            <a:chExt cx="1011339" cy="627190"/>
          </a:xfrm>
        </p:grpSpPr>
        <p:sp>
          <p:nvSpPr>
            <p:cNvPr id="16" name="円形吹き出し 15"/>
            <p:cNvSpPr/>
            <p:nvPr/>
          </p:nvSpPr>
          <p:spPr>
            <a:xfrm>
              <a:off x="1749277" y="5282624"/>
              <a:ext cx="936104" cy="62719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1863348" y="5383258"/>
              <a:ext cx="897268" cy="400110"/>
            </a:xfrm>
            <a:prstGeom prst="rect">
              <a:avLst/>
            </a:prstGeom>
            <a:noFill/>
          </p:spPr>
          <p:txBody>
            <a:bodyPr wrap="square" rtlCol="0">
              <a:spAutoFit/>
            </a:bodyPr>
            <a:lstStyle/>
            <a:p>
              <a:r>
                <a:rPr kumimoji="1" lang="ja-JP" altLang="en-US" sz="1000" dirty="0" smtClean="0"/>
                <a:t>こんにちは、</a:t>
              </a:r>
              <a:r>
                <a:rPr lang="ja-JP" altLang="en-US" sz="1000" dirty="0"/>
                <a:t>人間</a:t>
              </a:r>
              <a:r>
                <a:rPr kumimoji="1" lang="ja-JP" altLang="en-US" sz="1000" dirty="0" smtClean="0"/>
                <a:t>です。</a:t>
              </a:r>
              <a:endParaRPr kumimoji="1" lang="ja-JP" altLang="en-US" sz="1000" dirty="0"/>
            </a:p>
          </p:txBody>
        </p:sp>
      </p:grpSp>
      <p:grpSp>
        <p:nvGrpSpPr>
          <p:cNvPr id="23" name="グループ化 22"/>
          <p:cNvGrpSpPr/>
          <p:nvPr/>
        </p:nvGrpSpPr>
        <p:grpSpPr>
          <a:xfrm>
            <a:off x="1947308" y="2827674"/>
            <a:ext cx="2761566" cy="2761566"/>
            <a:chOff x="1947308" y="2827674"/>
            <a:chExt cx="2761566" cy="2761566"/>
          </a:xfrm>
        </p:grpSpPr>
        <p:sp>
          <p:nvSpPr>
            <p:cNvPr id="24" name="円/楕円 23"/>
            <p:cNvSpPr/>
            <p:nvPr/>
          </p:nvSpPr>
          <p:spPr>
            <a:xfrm>
              <a:off x="1947308" y="2827674"/>
              <a:ext cx="2761566" cy="2761566"/>
            </a:xfrm>
            <a:prstGeom prst="ellipse">
              <a:avLst/>
            </a:prstGeom>
            <a:blipFill dpi="0" rotWithShape="1">
              <a:blip r:embed="rId6"/>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pic>
        <p:nvPicPr>
          <p:cNvPr id="26" name="Picture 2" descr="ç¸å³å¾ç"/>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âpokemon goä¼å¸âçå¾çæç´¢ç»æ"/>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328477"/>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405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p:cNvGrpSpPr/>
          <p:nvPr/>
        </p:nvGrpSpPr>
        <p:grpSpPr>
          <a:xfrm>
            <a:off x="1947308" y="2827674"/>
            <a:ext cx="2761566" cy="2761566"/>
            <a:chOff x="1947308" y="2827674"/>
            <a:chExt cx="2761566" cy="2761566"/>
          </a:xfrm>
        </p:grpSpPr>
        <p:sp>
          <p:nvSpPr>
            <p:cNvPr id="23" name="円/楕円 22"/>
            <p:cNvSpPr/>
            <p:nvPr/>
          </p:nvSpPr>
          <p:spPr>
            <a:xfrm>
              <a:off x="1947308" y="2827674"/>
              <a:ext cx="2761566" cy="2761566"/>
            </a:xfrm>
            <a:prstGeom prst="ellipse">
              <a:avLst/>
            </a:prstGeom>
            <a:blipFill dpi="0" rotWithShape="1">
              <a:blip r:embed="rId3"/>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6" name="テキスト ボックス 5"/>
          <p:cNvSpPr txBox="1"/>
          <p:nvPr/>
        </p:nvSpPr>
        <p:spPr>
          <a:xfrm>
            <a:off x="3992364" y="2230396"/>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grpSp>
        <p:nvGrpSpPr>
          <p:cNvPr id="18" name="グループ化 17"/>
          <p:cNvGrpSpPr/>
          <p:nvPr/>
        </p:nvGrpSpPr>
        <p:grpSpPr>
          <a:xfrm>
            <a:off x="2602653" y="3973989"/>
            <a:ext cx="658788" cy="988182"/>
            <a:chOff x="1104900" y="5403093"/>
            <a:chExt cx="658788" cy="988182"/>
          </a:xfrm>
        </p:grpSpPr>
        <p:pic>
          <p:nvPicPr>
            <p:cNvPr id="1026" name="Picture 2"/>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pic>
        <p:nvPicPr>
          <p:cNvPr id="20" name="Picture 2" descr="ç¸å³å¾ç"/>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p:cNvCxnSpPr/>
          <p:nvPr/>
        </p:nvCxnSpPr>
        <p:spPr>
          <a:xfrm flipV="1">
            <a:off x="3199854" y="3969849"/>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8" name="グループ化 27"/>
          <p:cNvGrpSpPr/>
          <p:nvPr/>
        </p:nvGrpSpPr>
        <p:grpSpPr>
          <a:xfrm>
            <a:off x="5019674" y="2827674"/>
            <a:ext cx="2761566" cy="2761566"/>
            <a:chOff x="5019674" y="2827674"/>
            <a:chExt cx="2761566" cy="2761566"/>
          </a:xfrm>
        </p:grpSpPr>
        <p:sp>
          <p:nvSpPr>
            <p:cNvPr id="29" name="円/楕円 28"/>
            <p:cNvSpPr/>
            <p:nvPr/>
          </p:nvSpPr>
          <p:spPr>
            <a:xfrm>
              <a:off x="5019674" y="2827674"/>
              <a:ext cx="2761566" cy="2761566"/>
            </a:xfrm>
            <a:prstGeom prst="ellipse">
              <a:avLst/>
            </a:prstGeom>
            <a:blipFill>
              <a:blip r:embed="rId8"/>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pic>
        <p:nvPicPr>
          <p:cNvPr id="35" name="図 3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2602653" y="3940236"/>
            <a:ext cx="576064" cy="354623"/>
          </a:xfrm>
          <a:prstGeom prst="rect">
            <a:avLst/>
          </a:prstGeom>
        </p:spPr>
      </p:pic>
      <p:grpSp>
        <p:nvGrpSpPr>
          <p:cNvPr id="36" name="グループ化 35"/>
          <p:cNvGrpSpPr/>
          <p:nvPr/>
        </p:nvGrpSpPr>
        <p:grpSpPr>
          <a:xfrm>
            <a:off x="3491880" y="3212976"/>
            <a:ext cx="757580" cy="482533"/>
            <a:chOff x="1749277" y="5282624"/>
            <a:chExt cx="984692" cy="627190"/>
          </a:xfrm>
        </p:grpSpPr>
        <p:sp>
          <p:nvSpPr>
            <p:cNvPr id="37" name="円形吹き出し 36"/>
            <p:cNvSpPr/>
            <p:nvPr/>
          </p:nvSpPr>
          <p:spPr>
            <a:xfrm>
              <a:off x="1749277" y="5282624"/>
              <a:ext cx="936104" cy="627190"/>
            </a:xfrm>
            <a:prstGeom prst="wedgeEllipse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1749277" y="5470520"/>
              <a:ext cx="984692" cy="320035"/>
            </a:xfrm>
            <a:prstGeom prst="rect">
              <a:avLst/>
            </a:prstGeom>
            <a:noFill/>
          </p:spPr>
          <p:txBody>
            <a:bodyPr wrap="square" rtlCol="0">
              <a:spAutoFit/>
            </a:bodyPr>
            <a:lstStyle/>
            <a:p>
              <a:r>
                <a:rPr kumimoji="1" lang="ja-JP" altLang="en-US" sz="1000" dirty="0" smtClean="0"/>
                <a:t>こんにちは</a:t>
              </a:r>
              <a:endParaRPr kumimoji="1" lang="ja-JP" altLang="en-US" sz="1000" dirty="0"/>
            </a:p>
          </p:txBody>
        </p:sp>
      </p:grpSp>
      <p:pic>
        <p:nvPicPr>
          <p:cNvPr id="21" name="Picture 2" descr="âpokemon goä¼å¸âçå¾çæç´¢ç»æ"/>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212976"/>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292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グループ化 21"/>
          <p:cNvGrpSpPr/>
          <p:nvPr/>
        </p:nvGrpSpPr>
        <p:grpSpPr>
          <a:xfrm>
            <a:off x="1947308" y="2827674"/>
            <a:ext cx="2761566" cy="2761566"/>
            <a:chOff x="1947308" y="2827674"/>
            <a:chExt cx="2761566" cy="2761566"/>
          </a:xfrm>
        </p:grpSpPr>
        <p:sp>
          <p:nvSpPr>
            <p:cNvPr id="23" name="円/楕円 22"/>
            <p:cNvSpPr/>
            <p:nvPr/>
          </p:nvSpPr>
          <p:spPr>
            <a:xfrm>
              <a:off x="1947308" y="2827674"/>
              <a:ext cx="2761566" cy="2761566"/>
            </a:xfrm>
            <a:prstGeom prst="ellipse">
              <a:avLst/>
            </a:prstGeom>
            <a:blipFill dpi="0" rotWithShape="1">
              <a:blip r:embed="rId3"/>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6" name="テキスト ボックス 5"/>
          <p:cNvSpPr txBox="1"/>
          <p:nvPr/>
        </p:nvSpPr>
        <p:spPr>
          <a:xfrm>
            <a:off x="3992364" y="2230396"/>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grpSp>
        <p:nvGrpSpPr>
          <p:cNvPr id="18" name="グループ化 17"/>
          <p:cNvGrpSpPr/>
          <p:nvPr/>
        </p:nvGrpSpPr>
        <p:grpSpPr>
          <a:xfrm>
            <a:off x="2602653" y="3973989"/>
            <a:ext cx="658788" cy="988182"/>
            <a:chOff x="1104900" y="5403093"/>
            <a:chExt cx="658788" cy="988182"/>
          </a:xfrm>
        </p:grpSpPr>
        <p:pic>
          <p:nvPicPr>
            <p:cNvPr id="1026" name="Picture 2"/>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pic>
        <p:nvPicPr>
          <p:cNvPr id="20" name="Picture 2" descr="ç¸å³å¾ç"/>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グループ化 27"/>
          <p:cNvGrpSpPr/>
          <p:nvPr/>
        </p:nvGrpSpPr>
        <p:grpSpPr>
          <a:xfrm>
            <a:off x="5019674" y="2827674"/>
            <a:ext cx="2761566" cy="2761566"/>
            <a:chOff x="5019674" y="2827674"/>
            <a:chExt cx="2761566" cy="2761566"/>
          </a:xfrm>
        </p:grpSpPr>
        <p:sp>
          <p:nvSpPr>
            <p:cNvPr id="29" name="円/楕円 28"/>
            <p:cNvSpPr/>
            <p:nvPr/>
          </p:nvSpPr>
          <p:spPr>
            <a:xfrm>
              <a:off x="5019674" y="2827674"/>
              <a:ext cx="2761566" cy="2761566"/>
            </a:xfrm>
            <a:prstGeom prst="ellipse">
              <a:avLst/>
            </a:prstGeom>
            <a:blipFill>
              <a:blip r:embed="rId8"/>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pic>
        <p:nvPicPr>
          <p:cNvPr id="13" name="図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0316" y="6071300"/>
            <a:ext cx="1944216" cy="752998"/>
          </a:xfrm>
          <a:prstGeom prst="rect">
            <a:avLst/>
          </a:prstGeom>
        </p:spPr>
      </p:pic>
      <p:pic>
        <p:nvPicPr>
          <p:cNvPr id="14" name="図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0655" y="5252812"/>
            <a:ext cx="2138219" cy="2138219"/>
          </a:xfrm>
          <a:prstGeom prst="rect">
            <a:avLst/>
          </a:prstGeom>
        </p:spPr>
      </p:pic>
      <p:pic>
        <p:nvPicPr>
          <p:cNvPr id="31" name="図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45343" y="5819543"/>
            <a:ext cx="2262961" cy="1004755"/>
          </a:xfrm>
          <a:prstGeom prst="rect">
            <a:avLst/>
          </a:prstGeom>
        </p:spPr>
      </p:pic>
      <p:sp>
        <p:nvSpPr>
          <p:cNvPr id="4096" name="テキスト ボックス 4095"/>
          <p:cNvSpPr txBox="1"/>
          <p:nvPr/>
        </p:nvSpPr>
        <p:spPr>
          <a:xfrm>
            <a:off x="7520170" y="5901331"/>
            <a:ext cx="1270992" cy="584775"/>
          </a:xfrm>
          <a:prstGeom prst="rect">
            <a:avLst/>
          </a:prstGeom>
          <a:noFill/>
        </p:spPr>
        <p:txBody>
          <a:bodyPr wrap="square" rtlCol="0">
            <a:spAutoFit/>
          </a:bodyPr>
          <a:lstStyle/>
          <a:p>
            <a:r>
              <a:rPr kumimoji="1" lang="en-US" altLang="ja-JP" sz="3200" b="1" dirty="0" smtClean="0"/>
              <a:t>……</a:t>
            </a:r>
            <a:endParaRPr kumimoji="1" lang="ja-JP" altLang="en-US" sz="3200" b="1" dirty="0"/>
          </a:p>
        </p:txBody>
      </p:sp>
      <p:pic>
        <p:nvPicPr>
          <p:cNvPr id="21" name="図 20"/>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2602653" y="3940236"/>
            <a:ext cx="576064" cy="354623"/>
          </a:xfrm>
          <a:prstGeom prst="rect">
            <a:avLst/>
          </a:prstGeom>
        </p:spPr>
      </p:pic>
      <p:cxnSp>
        <p:nvCxnSpPr>
          <p:cNvPr id="25" name="直線矢印コネクタ 24"/>
          <p:cNvCxnSpPr/>
          <p:nvPr/>
        </p:nvCxnSpPr>
        <p:spPr>
          <a:xfrm flipV="1">
            <a:off x="3199854" y="3969849"/>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 descr="âpokemon goä¼å¸âçå¾çæç´¢ç»æ"/>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212976"/>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103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29600" cy="1143000"/>
          </a:xfrm>
        </p:spPr>
        <p:txBody>
          <a:bodyPr/>
          <a:lstStyle/>
          <a:p>
            <a:pPr algn="l"/>
            <a:r>
              <a:rPr lang="ja-JP" altLang="en-US" dirty="0" smtClean="0"/>
              <a:t>１．自分の専攻</a:t>
            </a:r>
            <a:endParaRPr kumimoji="1" lang="ja-JP" altLang="en-US" dirty="0"/>
          </a:p>
        </p:txBody>
      </p:sp>
      <p:sp>
        <p:nvSpPr>
          <p:cNvPr id="3" name="コンテンツ プレースホルダー 2"/>
          <p:cNvSpPr>
            <a:spLocks noGrp="1"/>
          </p:cNvSpPr>
          <p:nvPr>
            <p:ph idx="1"/>
          </p:nvPr>
        </p:nvSpPr>
        <p:spPr>
          <a:xfrm>
            <a:off x="457200" y="1500174"/>
            <a:ext cx="8229600" cy="4881154"/>
          </a:xfrm>
        </p:spPr>
        <p:txBody>
          <a:bodyPr>
            <a:normAutofit fontScale="92500" lnSpcReduction="20000"/>
          </a:bodyPr>
          <a:lstStyle/>
          <a:p>
            <a:pPr marL="0" indent="0">
              <a:buNone/>
            </a:pPr>
            <a:r>
              <a:rPr lang="ja-JP" altLang="en-US" dirty="0" smtClean="0"/>
              <a:t>デジタルメディア</a:t>
            </a:r>
            <a:r>
              <a:rPr lang="en-US" altLang="ja-JP" dirty="0"/>
              <a:t>(digital media)</a:t>
            </a:r>
            <a:r>
              <a:rPr lang="ja-JP" altLang="en-US" dirty="0" smtClean="0"/>
              <a:t>技術とは？</a:t>
            </a:r>
            <a:endParaRPr lang="en-US" altLang="ja-JP" dirty="0" smtClean="0"/>
          </a:p>
          <a:p>
            <a:endParaRPr kumimoji="1" lang="en-US" altLang="ja-JP" sz="2000" dirty="0"/>
          </a:p>
          <a:p>
            <a:r>
              <a:rPr lang="ja-JP" altLang="en-US" sz="2000" dirty="0"/>
              <a:t>新しい画像処理ソフトウェア</a:t>
            </a:r>
            <a:r>
              <a:rPr lang="ja-JP" altLang="en-US" sz="2000" dirty="0" smtClean="0"/>
              <a:t>をつくるために</a:t>
            </a:r>
            <a:endParaRPr lang="en-US" altLang="ja-JP" sz="2000" dirty="0" smtClean="0"/>
          </a:p>
          <a:p>
            <a:pPr marL="0" indent="0">
              <a:buNone/>
            </a:pPr>
            <a:endParaRPr lang="en-US" altLang="ja-JP" sz="2000" dirty="0" smtClean="0"/>
          </a:p>
          <a:p>
            <a:r>
              <a:rPr lang="ja-JP" altLang="en-US" sz="2000" dirty="0" smtClean="0"/>
              <a:t>計算機アーキテクチャ</a:t>
            </a:r>
            <a:r>
              <a:rPr lang="ja-JP" altLang="en-US" sz="2000" dirty="0"/>
              <a:t>（</a:t>
            </a:r>
            <a:r>
              <a:rPr lang="en-US" altLang="ja-JP" sz="2000" dirty="0"/>
              <a:t>Computer </a:t>
            </a:r>
            <a:r>
              <a:rPr lang="en-US" altLang="ja-JP" sz="2000" dirty="0" smtClean="0"/>
              <a:t>Architecture</a:t>
            </a:r>
            <a:r>
              <a:rPr lang="ja-JP" altLang="en-US" sz="2000" dirty="0" smtClean="0"/>
              <a:t>）</a:t>
            </a:r>
            <a:r>
              <a:rPr lang="en-US" altLang="ja-JP" sz="2000" dirty="0" smtClean="0"/>
              <a:t>:CPU</a:t>
            </a:r>
            <a:r>
              <a:rPr lang="ja-JP" altLang="en-US" sz="2000" dirty="0" err="1" smtClean="0"/>
              <a:t>、</a:t>
            </a:r>
            <a:r>
              <a:rPr lang="en-US" altLang="ja-JP" sz="2000" dirty="0" smtClean="0"/>
              <a:t>GPU</a:t>
            </a:r>
            <a:r>
              <a:rPr lang="ja-JP" altLang="en-US" sz="2000" dirty="0" err="1" smtClean="0"/>
              <a:t>、</a:t>
            </a:r>
            <a:r>
              <a:rPr lang="ja-JP" altLang="en-US" sz="2000" dirty="0" smtClean="0"/>
              <a:t>メモリーなど</a:t>
            </a:r>
            <a:endParaRPr lang="en-US" altLang="ja-JP" sz="2000" dirty="0" smtClean="0"/>
          </a:p>
          <a:p>
            <a:r>
              <a:rPr lang="ja-JP" altLang="en-US" sz="2000" dirty="0" smtClean="0"/>
              <a:t>コンピュータネットワーク（</a:t>
            </a:r>
            <a:r>
              <a:rPr lang="en-US" altLang="ja-JP" sz="2000" dirty="0" smtClean="0"/>
              <a:t>Computer Network</a:t>
            </a:r>
            <a:r>
              <a:rPr lang="ja-JP" altLang="en-US" sz="2000" dirty="0" smtClean="0"/>
              <a:t>）</a:t>
            </a:r>
            <a:endParaRPr lang="en-US" altLang="ja-JP" sz="2000" dirty="0" smtClean="0"/>
          </a:p>
          <a:p>
            <a:r>
              <a:rPr lang="ja-JP" altLang="en-US" sz="2000" dirty="0" smtClean="0"/>
              <a:t>プログラミング （</a:t>
            </a:r>
            <a:r>
              <a:rPr lang="en-US" altLang="ja-JP" sz="2000" dirty="0"/>
              <a:t>Programming</a:t>
            </a:r>
            <a:r>
              <a:rPr lang="ja-JP" altLang="en-US" sz="2000" dirty="0" smtClean="0"/>
              <a:t>）：</a:t>
            </a:r>
            <a:r>
              <a:rPr lang="ja-JP" altLang="en-US" sz="2000" dirty="0"/>
              <a:t>　</a:t>
            </a:r>
            <a:r>
              <a:rPr lang="ja-JP" altLang="en-US" sz="2000" dirty="0" smtClean="0"/>
              <a:t>－＞　データ</a:t>
            </a:r>
            <a:r>
              <a:rPr lang="ja-JP" altLang="en-US" sz="2000" dirty="0"/>
              <a:t>構造　（</a:t>
            </a:r>
            <a:r>
              <a:rPr lang="en-US" altLang="ja-JP" sz="2000" dirty="0"/>
              <a:t>Data Structure</a:t>
            </a:r>
            <a:r>
              <a:rPr lang="ja-JP" altLang="en-US" sz="2000" dirty="0" smtClean="0"/>
              <a:t>）</a:t>
            </a:r>
            <a:endParaRPr lang="en-US" altLang="ja-JP" sz="2000" dirty="0" smtClean="0"/>
          </a:p>
          <a:p>
            <a:pPr marL="0" indent="0">
              <a:buNone/>
            </a:pPr>
            <a:r>
              <a:rPr lang="ja-JP" altLang="en-US" sz="2000" dirty="0" smtClean="0"/>
              <a:t>　　　　　　　　　　　　　　　　　　　　　　　　　</a:t>
            </a:r>
            <a:r>
              <a:rPr lang="en-US" altLang="ja-JP" sz="2000" dirty="0" smtClean="0"/>
              <a:t>―</a:t>
            </a:r>
            <a:r>
              <a:rPr lang="ja-JP" altLang="en-US" sz="2000" dirty="0" smtClean="0"/>
              <a:t>＞　アルゴリズム （</a:t>
            </a:r>
            <a:r>
              <a:rPr lang="en-US" altLang="ja-JP" sz="2000" dirty="0" smtClean="0"/>
              <a:t>Algorithm</a:t>
            </a:r>
            <a:r>
              <a:rPr lang="ja-JP" altLang="en-US" sz="2000" dirty="0" smtClean="0"/>
              <a:t>）</a:t>
            </a:r>
            <a:endParaRPr lang="en-US" altLang="ja-JP" sz="2000" dirty="0" smtClean="0"/>
          </a:p>
          <a:p>
            <a:pPr marL="0" indent="0">
              <a:buNone/>
            </a:pPr>
            <a:endParaRPr lang="en-US" altLang="ja-JP" sz="2000" dirty="0" smtClean="0"/>
          </a:p>
          <a:p>
            <a:r>
              <a:rPr lang="ja-JP" altLang="en-US" sz="2000" dirty="0" smtClean="0"/>
              <a:t>画像処理　（</a:t>
            </a:r>
            <a:r>
              <a:rPr lang="en-US" altLang="ja-JP" sz="2000" dirty="0"/>
              <a:t>Image Processing</a:t>
            </a:r>
            <a:r>
              <a:rPr lang="ja-JP" altLang="en-US" sz="2000" dirty="0" smtClean="0"/>
              <a:t>）　（自分の趣味）</a:t>
            </a:r>
            <a:endParaRPr lang="en-US" altLang="ja-JP" sz="2000" dirty="0" smtClean="0"/>
          </a:p>
          <a:p>
            <a:r>
              <a:rPr lang="ja-JP" altLang="en-US" sz="2000" dirty="0"/>
              <a:t>バーチャルリアリティ</a:t>
            </a:r>
            <a:r>
              <a:rPr lang="ja-JP" altLang="en-US" sz="2000" dirty="0" smtClean="0"/>
              <a:t>技術（</a:t>
            </a:r>
            <a:r>
              <a:rPr lang="en-US" altLang="ja-JP" sz="2000" dirty="0" smtClean="0"/>
              <a:t>Virtual Reality Technology</a:t>
            </a:r>
            <a:r>
              <a:rPr lang="ja-JP" altLang="en-US" sz="2000" dirty="0" smtClean="0"/>
              <a:t>）</a:t>
            </a:r>
            <a:endParaRPr lang="en-US" altLang="ja-JP" sz="2000" dirty="0" smtClean="0"/>
          </a:p>
          <a:p>
            <a:r>
              <a:rPr lang="ja-JP" altLang="en-US" sz="2000" dirty="0"/>
              <a:t>人工</a:t>
            </a:r>
            <a:r>
              <a:rPr lang="ja-JP" altLang="en-US" sz="2000" dirty="0" smtClean="0"/>
              <a:t>知能：－＞</a:t>
            </a:r>
            <a:r>
              <a:rPr lang="ja-JP" altLang="en-US" sz="2000" dirty="0"/>
              <a:t>　</a:t>
            </a:r>
            <a:r>
              <a:rPr lang="ja-JP" altLang="en-US" sz="2000" dirty="0" smtClean="0"/>
              <a:t>機械学習　（</a:t>
            </a:r>
            <a:r>
              <a:rPr lang="en-US" altLang="ja-JP" sz="2000" dirty="0" smtClean="0"/>
              <a:t>Machine Learning</a:t>
            </a:r>
            <a:r>
              <a:rPr lang="ja-JP" altLang="en-US" sz="2000" dirty="0" smtClean="0"/>
              <a:t>）</a:t>
            </a:r>
            <a:endParaRPr lang="en-US" altLang="ja-JP" sz="2000" dirty="0" smtClean="0"/>
          </a:p>
          <a:p>
            <a:pPr marL="0" indent="0">
              <a:buNone/>
            </a:pPr>
            <a:r>
              <a:rPr lang="ja-JP" altLang="en-US" sz="2000" dirty="0"/>
              <a:t>　　　　　　　　　－＞　</a:t>
            </a:r>
            <a:r>
              <a:rPr lang="ja-JP" altLang="en-US" sz="2100" dirty="0"/>
              <a:t>教師あり</a:t>
            </a:r>
            <a:r>
              <a:rPr lang="ja-JP" altLang="en-US" sz="2100" dirty="0" smtClean="0"/>
              <a:t>学習　（</a:t>
            </a:r>
            <a:r>
              <a:rPr lang="en-US" altLang="ja-JP" sz="2100" dirty="0"/>
              <a:t>Supervised learning</a:t>
            </a:r>
            <a:r>
              <a:rPr lang="ja-JP" altLang="en-US" sz="2100" dirty="0" smtClean="0"/>
              <a:t>）</a:t>
            </a:r>
            <a:endParaRPr lang="en-US" altLang="ja-JP" sz="2100" dirty="0"/>
          </a:p>
          <a:p>
            <a:pPr marL="0" indent="0">
              <a:buNone/>
            </a:pPr>
            <a:r>
              <a:rPr lang="ja-JP" altLang="en-US" sz="2000" dirty="0" smtClean="0"/>
              <a:t>　　　　　　　　　－＞　ディープラーニング （</a:t>
            </a:r>
            <a:r>
              <a:rPr lang="en-US" altLang="ja-JP" sz="2000" dirty="0" smtClean="0"/>
              <a:t>Deep</a:t>
            </a:r>
            <a:r>
              <a:rPr lang="ja-JP" altLang="en-US" sz="2000" dirty="0" smtClean="0"/>
              <a:t>　</a:t>
            </a:r>
            <a:r>
              <a:rPr lang="en-US" altLang="ja-JP" sz="2000" dirty="0" smtClean="0"/>
              <a:t>Learning</a:t>
            </a:r>
            <a:r>
              <a:rPr lang="ja-JP" altLang="en-US" sz="2000" dirty="0" smtClean="0"/>
              <a:t>）　</a:t>
            </a:r>
            <a:endParaRPr lang="en-US" altLang="ja-JP" sz="2000" dirty="0" smtClean="0"/>
          </a:p>
          <a:p>
            <a:pPr marL="0" indent="0">
              <a:buNone/>
            </a:pPr>
            <a:r>
              <a:rPr lang="ja-JP" altLang="en-US" sz="2000" dirty="0" smtClean="0"/>
              <a:t>　　</a:t>
            </a:r>
            <a:r>
              <a:rPr lang="ja-JP" altLang="en-US" sz="2000" dirty="0"/>
              <a:t>　</a:t>
            </a:r>
            <a:r>
              <a:rPr lang="ja-JP" altLang="en-US" sz="2000" dirty="0" smtClean="0"/>
              <a:t>　　　　　　－</a:t>
            </a:r>
            <a:r>
              <a:rPr lang="ja-JP" altLang="en-US" sz="2000" dirty="0"/>
              <a:t>＞　畳み込み</a:t>
            </a:r>
            <a:r>
              <a:rPr lang="ja-JP" altLang="en-US" sz="2000" dirty="0" smtClean="0"/>
              <a:t>ニューラルネットワーク</a:t>
            </a:r>
            <a:endParaRPr lang="en-US" altLang="ja-JP" sz="2000" dirty="0" smtClean="0"/>
          </a:p>
          <a:p>
            <a:pPr marL="0" indent="0">
              <a:buNone/>
            </a:pPr>
            <a:r>
              <a:rPr lang="ja-JP" altLang="en-US" sz="2000" dirty="0"/>
              <a:t>　</a:t>
            </a:r>
            <a:r>
              <a:rPr lang="ja-JP" altLang="en-US" sz="2000" dirty="0" smtClean="0"/>
              <a:t>　　　　　　　　　　　　（</a:t>
            </a:r>
            <a:r>
              <a:rPr lang="en-US" altLang="ja-JP" sz="2000" dirty="0"/>
              <a:t>Convolutional Neural Networks</a:t>
            </a:r>
            <a:r>
              <a:rPr lang="ja-JP" altLang="en-US" sz="2000" dirty="0" smtClean="0"/>
              <a:t>）</a:t>
            </a:r>
            <a:endParaRPr lang="en-US" altLang="ja-JP" sz="2000" dirty="0" smtClean="0"/>
          </a:p>
        </p:txBody>
      </p:sp>
      <p:cxnSp>
        <p:nvCxnSpPr>
          <p:cNvPr id="5" name="直線コネクタ 4"/>
          <p:cNvCxnSpPr/>
          <p:nvPr/>
        </p:nvCxnSpPr>
        <p:spPr>
          <a:xfrm>
            <a:off x="5076056" y="4005064"/>
            <a:ext cx="288032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2627784" y="6309320"/>
            <a:ext cx="3888432"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5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13" end="13"/>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4" end="14"/>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arn(inVertic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947308" y="2827674"/>
            <a:ext cx="2761566" cy="2761566"/>
            <a:chOff x="1947308" y="2827674"/>
            <a:chExt cx="2761566" cy="2761566"/>
          </a:xfrm>
        </p:grpSpPr>
        <p:sp>
          <p:nvSpPr>
            <p:cNvPr id="28" name="円/楕円 27"/>
            <p:cNvSpPr/>
            <p:nvPr/>
          </p:nvSpPr>
          <p:spPr>
            <a:xfrm>
              <a:off x="1947308" y="2827674"/>
              <a:ext cx="2761566" cy="2761566"/>
            </a:xfrm>
            <a:prstGeom prst="ellipse">
              <a:avLst/>
            </a:prstGeom>
            <a:blipFill dpi="0" rotWithShape="1">
              <a:blip r:embed="rId3"/>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grpSp>
        <p:nvGrpSpPr>
          <p:cNvPr id="24" name="グループ化 23"/>
          <p:cNvGrpSpPr/>
          <p:nvPr/>
        </p:nvGrpSpPr>
        <p:grpSpPr>
          <a:xfrm>
            <a:off x="5019674" y="2827674"/>
            <a:ext cx="2761566" cy="2761566"/>
            <a:chOff x="5019674" y="2827674"/>
            <a:chExt cx="2761566" cy="2761566"/>
          </a:xfrm>
        </p:grpSpPr>
        <p:sp>
          <p:nvSpPr>
            <p:cNvPr id="25" name="円/楕円 24"/>
            <p:cNvSpPr/>
            <p:nvPr/>
          </p:nvSpPr>
          <p:spPr>
            <a:xfrm>
              <a:off x="5019674" y="2827674"/>
              <a:ext cx="2761566" cy="2761566"/>
            </a:xfrm>
            <a:prstGeom prst="ellipse">
              <a:avLst/>
            </a:prstGeom>
            <a:blipFill>
              <a:blip r:embed="rId4"/>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lang="ja-JP" altLang="en-US" sz="2000" kern="1200" dirty="0">
              <a:solidFill>
                <a:schemeClr val="bg1"/>
              </a:solidFill>
              <a:latin typeface="HG創英角ﾎﾟｯﾌﾟ体" panose="040B0A09000000000000" pitchFamily="49" charset="-128"/>
              <a:ea typeface="HG創英角ﾎﾟｯﾌﾟ体" panose="040B0A09000000000000" pitchFamily="49" charset="-128"/>
            </a:endParaRP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pSp>
        <p:nvGrpSpPr>
          <p:cNvPr id="18" name="グループ化 17"/>
          <p:cNvGrpSpPr/>
          <p:nvPr/>
        </p:nvGrpSpPr>
        <p:grpSpPr>
          <a:xfrm>
            <a:off x="6014224" y="4497112"/>
            <a:ext cx="658788" cy="988182"/>
            <a:chOff x="1104900" y="5403093"/>
            <a:chExt cx="658788" cy="988182"/>
          </a:xfrm>
        </p:grpSpPr>
        <p:pic>
          <p:nvPicPr>
            <p:cNvPr id="1026"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3" name="テキスト ボックス 12"/>
          <p:cNvSpPr txBox="1"/>
          <p:nvPr/>
        </p:nvSpPr>
        <p:spPr>
          <a:xfrm>
            <a:off x="3995936" y="2242899"/>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4" name="下カーブ矢印 3"/>
          <p:cNvSpPr/>
          <p:nvPr/>
        </p:nvSpPr>
        <p:spPr>
          <a:xfrm rot="709489">
            <a:off x="3878526" y="3449507"/>
            <a:ext cx="3445149" cy="430406"/>
          </a:xfrm>
          <a:prstGeom prst="curvedDownArrow">
            <a:avLst>
              <a:gd name="adj1" fmla="val 25000"/>
              <a:gd name="adj2" fmla="val 50000"/>
              <a:gd name="adj3" fmla="val 57138"/>
            </a:avLst>
          </a:prstGeom>
          <a:pattFill prst="pct5">
            <a:fgClr>
              <a:srgbClr val="FFFF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pic>
        <p:nvPicPr>
          <p:cNvPr id="2050" name="Picture 2" descr="ç¸å³å¾ç"/>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14" b="98929" l="10000" r="100000"/>
                    </a14:imgEffect>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20364" y="4185967"/>
            <a:ext cx="622290" cy="6222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ç¸å³å¾ç"/>
          <p:cNvPicPr>
            <a:picLocks noChangeAspect="1" noChangeArrowheads="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矢印コネクタ 22"/>
          <p:cNvCxnSpPr/>
          <p:nvPr/>
        </p:nvCxnSpPr>
        <p:spPr>
          <a:xfrm flipV="1">
            <a:off x="6700132" y="4653136"/>
            <a:ext cx="144826" cy="19832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01066" y="4706822"/>
            <a:ext cx="171946" cy="351708"/>
          </a:xfrm>
          <a:prstGeom prst="rect">
            <a:avLst/>
          </a:prstGeom>
        </p:spPr>
      </p:pic>
      <p:pic>
        <p:nvPicPr>
          <p:cNvPr id="19" name="Picture 2" descr="âpokemon goä¼å¸âçå¾çæç´¢ç»æ"/>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212976"/>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851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グループ化 26"/>
          <p:cNvGrpSpPr/>
          <p:nvPr/>
        </p:nvGrpSpPr>
        <p:grpSpPr>
          <a:xfrm>
            <a:off x="1947308" y="2827674"/>
            <a:ext cx="2761566" cy="2761566"/>
            <a:chOff x="1947308" y="2827674"/>
            <a:chExt cx="2761566" cy="2761566"/>
          </a:xfrm>
        </p:grpSpPr>
        <p:sp>
          <p:nvSpPr>
            <p:cNvPr id="28" name="円/楕円 27"/>
            <p:cNvSpPr/>
            <p:nvPr/>
          </p:nvSpPr>
          <p:spPr>
            <a:xfrm>
              <a:off x="1947308" y="2827674"/>
              <a:ext cx="2761566" cy="2761566"/>
            </a:xfrm>
            <a:prstGeom prst="ellipse">
              <a:avLst/>
            </a:prstGeom>
            <a:blipFill dpi="0" rotWithShape="1">
              <a:blip r:embed="rId3"/>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grpSp>
        <p:nvGrpSpPr>
          <p:cNvPr id="24" name="グループ化 23"/>
          <p:cNvGrpSpPr/>
          <p:nvPr/>
        </p:nvGrpSpPr>
        <p:grpSpPr>
          <a:xfrm>
            <a:off x="5019674" y="2827674"/>
            <a:ext cx="2761566" cy="2761566"/>
            <a:chOff x="5019674" y="2827674"/>
            <a:chExt cx="2761566" cy="2761566"/>
          </a:xfrm>
        </p:grpSpPr>
        <p:sp>
          <p:nvSpPr>
            <p:cNvPr id="25" name="円/楕円 24"/>
            <p:cNvSpPr/>
            <p:nvPr/>
          </p:nvSpPr>
          <p:spPr>
            <a:xfrm>
              <a:off x="5019674" y="2827674"/>
              <a:ext cx="2761566" cy="2761566"/>
            </a:xfrm>
            <a:prstGeom prst="ellipse">
              <a:avLst/>
            </a:prstGeom>
            <a:blipFill>
              <a:blip r:embed="rId4"/>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lang="ja-JP" altLang="en-US" sz="2000" kern="1200" dirty="0">
              <a:solidFill>
                <a:schemeClr val="bg1"/>
              </a:solidFill>
              <a:latin typeface="HG創英角ﾎﾟｯﾌﾟ体" panose="040B0A09000000000000" pitchFamily="49" charset="-128"/>
              <a:ea typeface="HG創英角ﾎﾟｯﾌﾟ体" panose="040B0A09000000000000" pitchFamily="49" charset="-128"/>
            </a:endParaRP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pSp>
        <p:nvGrpSpPr>
          <p:cNvPr id="18" name="グループ化 17"/>
          <p:cNvGrpSpPr/>
          <p:nvPr/>
        </p:nvGrpSpPr>
        <p:grpSpPr>
          <a:xfrm>
            <a:off x="6014224" y="4497112"/>
            <a:ext cx="658788" cy="988182"/>
            <a:chOff x="1104900" y="5403093"/>
            <a:chExt cx="658788" cy="988182"/>
          </a:xfrm>
        </p:grpSpPr>
        <p:pic>
          <p:nvPicPr>
            <p:cNvPr id="1026"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3" name="テキスト ボックス 12"/>
          <p:cNvSpPr txBox="1"/>
          <p:nvPr/>
        </p:nvSpPr>
        <p:spPr>
          <a:xfrm>
            <a:off x="3995936" y="2242899"/>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4" name="下カーブ矢印 3"/>
          <p:cNvSpPr/>
          <p:nvPr/>
        </p:nvSpPr>
        <p:spPr>
          <a:xfrm rot="709489">
            <a:off x="3878526" y="3449507"/>
            <a:ext cx="3445149" cy="430406"/>
          </a:xfrm>
          <a:prstGeom prst="curvedDownArrow">
            <a:avLst>
              <a:gd name="adj1" fmla="val 25000"/>
              <a:gd name="adj2" fmla="val 50000"/>
              <a:gd name="adj3" fmla="val 57138"/>
            </a:avLst>
          </a:prstGeom>
          <a:pattFill prst="pct5">
            <a:fgClr>
              <a:srgbClr val="FFFF00"/>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pic>
        <p:nvPicPr>
          <p:cNvPr id="2050" name="Picture 2" descr="ç¸å³å¾ç"/>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714" b="98929" l="10000" r="100000"/>
                    </a14:imgEffect>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20364" y="4185967"/>
            <a:ext cx="622290" cy="6222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ç¸å³å¾ç"/>
          <p:cNvPicPr>
            <a:picLocks noChangeAspect="1" noChangeArrowheads="1"/>
          </p:cNvPicPr>
          <p:nvPr/>
        </p:nvPicPr>
        <p:blipFill>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504" y="6076682"/>
            <a:ext cx="2426946" cy="650886"/>
          </a:xfrm>
          <a:prstGeom prst="rect">
            <a:avLst/>
          </a:prstGeom>
        </p:spPr>
      </p:pic>
      <p:pic>
        <p:nvPicPr>
          <p:cNvPr id="10" name="図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99262" y="6009488"/>
            <a:ext cx="1657528" cy="752652"/>
          </a:xfrm>
          <a:prstGeom prst="rect">
            <a:avLst/>
          </a:prstGeom>
        </p:spPr>
      </p:pic>
      <p:pic>
        <p:nvPicPr>
          <p:cNvPr id="14" name="図 13"/>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33938" b="83122" l="12143" r="93980">
                        <a14:foregroundMark x1="43673" y1="50817" x2="43673" y2="50817"/>
                        <a14:foregroundMark x1="49286" y1="55717" x2="49286" y2="55717"/>
                        <a14:foregroundMark x1="57449" y1="58076" x2="57449" y2="58076"/>
                        <a14:foregroundMark x1="66020" y1="58258" x2="66020" y2="58258"/>
                        <a14:foregroundMark x1="65306" y1="51361" x2="65306" y2="51361"/>
                        <a14:foregroundMark x1="68980" y1="55172" x2="68980" y2="55172"/>
                        <a14:foregroundMark x1="80306" y1="54083" x2="80306" y2="54083"/>
                        <a14:foregroundMark x1="79694" y1="57169" x2="79694" y2="57169"/>
                        <a14:backgroundMark x1="80408" y1="54083" x2="80408" y2="54083"/>
                        <a14:backgroundMark x1="79694" y1="56987" x2="79694" y2="56987"/>
                        <a14:backgroundMark x1="77188" y1="62117" x2="77188" y2="62117"/>
                        <a14:backgroundMark x1="78594" y1="59889" x2="78594" y2="59889"/>
                      </a14:backgroundRemoval>
                    </a14:imgEffect>
                  </a14:imgLayer>
                </a14:imgProps>
              </a:ext>
              <a:ext uri="{28A0092B-C50C-407E-A947-70E740481C1C}">
                <a14:useLocalDpi xmlns:a14="http://schemas.microsoft.com/office/drawing/2010/main" val="0"/>
              </a:ext>
            </a:extLst>
          </a:blip>
          <a:srcRect l="12708" t="36291" r="6354" b="17785"/>
          <a:stretch/>
        </p:blipFill>
        <p:spPr>
          <a:xfrm>
            <a:off x="4537034" y="6076682"/>
            <a:ext cx="2148646" cy="685458"/>
          </a:xfrm>
          <a:prstGeom prst="rect">
            <a:avLst/>
          </a:prstGeom>
        </p:spPr>
      </p:pic>
      <p:pic>
        <p:nvPicPr>
          <p:cNvPr id="30" name="図 29"/>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29469" b="66546" l="4500" r="96167">
                        <a14:foregroundMark x1="44500" y1="46860" x2="44500" y2="46860"/>
                        <a14:foregroundMark x1="49417" y1="48068" x2="49417" y2="48068"/>
                        <a14:foregroundMark x1="59500" y1="48309" x2="59500" y2="48309"/>
                        <a14:foregroundMark x1="71417" y1="50362" x2="71417" y2="50362"/>
                        <a14:foregroundMark x1="82167" y1="47464" x2="82167" y2="47464"/>
                        <a14:foregroundMark x1="88917" y1="46377" x2="88917" y2="46377"/>
                        <a14:foregroundMark x1="90167" y1="45531" x2="90167" y2="45531"/>
                        <a14:foregroundMark x1="93083" y1="46981" x2="93083" y2="46981"/>
                        <a14:foregroundMark x1="76167" y1="46135" x2="76167" y2="46135"/>
                        <a14:foregroundMark x1="67000" y1="40821" x2="67000" y2="40821"/>
                        <a14:foregroundMark x1="64167" y1="39372" x2="64167" y2="39372"/>
                        <a14:foregroundMark x1="59833" y1="52536" x2="59833" y2="52536"/>
                        <a14:foregroundMark x1="67750" y1="56522" x2="67750" y2="56522"/>
                        <a14:foregroundMark x1="53583" y1="49758" x2="53583" y2="49758"/>
                        <a14:foregroundMark x1="51000" y1="39734" x2="51000" y2="39734"/>
                        <a14:foregroundMark x1="55083" y1="40580" x2="55083" y2="40580"/>
                        <a14:foregroundMark x1="43083" y1="42512" x2="43083" y2="42512"/>
                        <a14:foregroundMark x1="39667" y1="48551" x2="39667" y2="48551"/>
                        <a14:foregroundMark x1="19083" y1="58092" x2="19083" y2="58092"/>
                        <a14:foregroundMark x1="12333" y1="59300" x2="12333" y2="59300"/>
                        <a14:foregroundMark x1="8667" y1="48792" x2="8667" y2="48792"/>
                        <a14:foregroundMark x1="11667" y1="37198" x2="11667" y2="37198"/>
                        <a14:foregroundMark x1="19750" y1="36715" x2="19750" y2="36715"/>
                        <a14:foregroundMark x1="45000" y1="51812" x2="45000" y2="51812"/>
                        <a14:foregroundMark x1="50083" y1="50362" x2="50083" y2="50362"/>
                        <a14:foregroundMark x1="78667" y1="52778" x2="78667" y2="52778"/>
                        <a14:foregroundMark x1="87750" y1="50966" x2="87750" y2="50966"/>
                        <a14:foregroundMark x1="87750" y1="54348" x2="87750" y2="54348"/>
                        <a14:foregroundMark x1="22333" y1="55797" x2="22333" y2="55797"/>
                        <a14:foregroundMark x1="17250" y1="62077" x2="17250" y2="62077"/>
                        <a14:foregroundMark x1="16250" y1="64010" x2="16250" y2="64010"/>
                        <a14:foregroundMark x1="7500" y1="53865" x2="7500" y2="53865"/>
                        <a14:foregroundMark x1="6417" y1="56280" x2="6417" y2="56280"/>
                        <a14:foregroundMark x1="12167" y1="54348" x2="12167" y2="54348"/>
                        <a14:foregroundMark x1="7000" y1="42029" x2="7000" y2="42029"/>
                        <a14:foregroundMark x1="5833" y1="42754" x2="5833" y2="42754"/>
                        <a14:foregroundMark x1="5833" y1="39855" x2="5833" y2="39855"/>
                        <a14:foregroundMark x1="15000" y1="32005" x2="15000" y2="32005"/>
                        <a14:foregroundMark x1="15917" y1="31039" x2="15917" y2="31039"/>
                        <a14:foregroundMark x1="16833" y1="31280" x2="16833" y2="31280"/>
                        <a14:foregroundMark x1="18917" y1="34179" x2="18917" y2="34179"/>
                        <a14:foregroundMark x1="90667" y1="56884" x2="90667" y2="56884"/>
                        <a14:foregroundMark x1="38506" y1="52222" x2="38506" y2="52222"/>
                        <a14:foregroundMark x1="55172" y1="53889" x2="55172" y2="53889"/>
                        <a14:foregroundMark x1="72989" y1="56667" x2="72989" y2="56667"/>
                        <a14:foregroundMark x1="81418" y1="51667" x2="81418" y2="51667"/>
                      </a14:backgroundRemoval>
                    </a14:imgEffect>
                  </a14:imgLayer>
                </a14:imgProps>
              </a:ext>
              <a:ext uri="{28A0092B-C50C-407E-A947-70E740481C1C}">
                <a14:useLocalDpi xmlns:a14="http://schemas.microsoft.com/office/drawing/2010/main" val="0"/>
              </a:ext>
            </a:extLst>
          </a:blip>
          <a:srcRect l="4369" t="28999" r="3592" b="33071"/>
          <a:stretch/>
        </p:blipFill>
        <p:spPr>
          <a:xfrm>
            <a:off x="6276968" y="6093296"/>
            <a:ext cx="1995328" cy="567373"/>
          </a:xfrm>
          <a:prstGeom prst="rect">
            <a:avLst/>
          </a:prstGeom>
        </p:spPr>
      </p:pic>
      <p:cxnSp>
        <p:nvCxnSpPr>
          <p:cNvPr id="22" name="直線矢印コネクタ 21"/>
          <p:cNvCxnSpPr/>
          <p:nvPr/>
        </p:nvCxnSpPr>
        <p:spPr>
          <a:xfrm flipV="1">
            <a:off x="6700132" y="4653136"/>
            <a:ext cx="144826" cy="19832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01066" y="4706822"/>
            <a:ext cx="171946" cy="351708"/>
          </a:xfrm>
          <a:prstGeom prst="rect">
            <a:avLst/>
          </a:prstGeom>
        </p:spPr>
      </p:pic>
      <p:pic>
        <p:nvPicPr>
          <p:cNvPr id="23" name="Picture 2" descr="âpokemon goä¼å¸âçå¾çæç´¢ç»æ"/>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13206" y="3328477"/>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8635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7" name="テキスト ボックス 6"/>
          <p:cNvSpPr txBox="1"/>
          <p:nvPr/>
        </p:nvSpPr>
        <p:spPr>
          <a:xfrm>
            <a:off x="4021366" y="2140145"/>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grpSp>
        <p:nvGrpSpPr>
          <p:cNvPr id="18" name="グループ化 17"/>
          <p:cNvGrpSpPr/>
          <p:nvPr/>
        </p:nvGrpSpPr>
        <p:grpSpPr>
          <a:xfrm>
            <a:off x="4642224" y="5473906"/>
            <a:ext cx="658788" cy="988182"/>
            <a:chOff x="1104900" y="5403093"/>
            <a:chExt cx="658788" cy="988182"/>
          </a:xfrm>
        </p:grpSpPr>
        <p:pic>
          <p:nvPicPr>
            <p:cNvPr id="1026"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grpSp>
        <p:nvGrpSpPr>
          <p:cNvPr id="14" name="グループ化 13"/>
          <p:cNvGrpSpPr/>
          <p:nvPr/>
        </p:nvGrpSpPr>
        <p:grpSpPr>
          <a:xfrm>
            <a:off x="1947308" y="2827674"/>
            <a:ext cx="2761566" cy="2761566"/>
            <a:chOff x="1947308" y="2827674"/>
            <a:chExt cx="2761566" cy="2761566"/>
          </a:xfrm>
        </p:grpSpPr>
        <p:sp>
          <p:nvSpPr>
            <p:cNvPr id="16" name="円/楕円 15"/>
            <p:cNvSpPr/>
            <p:nvPr/>
          </p:nvSpPr>
          <p:spPr>
            <a:xfrm>
              <a:off x="1947308" y="2827674"/>
              <a:ext cx="2761566" cy="2761566"/>
            </a:xfrm>
            <a:prstGeom prst="ellipse">
              <a:avLst/>
            </a:prstGeom>
            <a:blipFill dpi="0" rotWithShape="1">
              <a:blip r:embed="rId5"/>
              <a:srcRect/>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2699262" y="5085184"/>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grpSp>
      <p:grpSp>
        <p:nvGrpSpPr>
          <p:cNvPr id="19" name="グループ化 18"/>
          <p:cNvGrpSpPr/>
          <p:nvPr/>
        </p:nvGrpSpPr>
        <p:grpSpPr>
          <a:xfrm>
            <a:off x="5019674" y="2827674"/>
            <a:ext cx="2761566" cy="2761566"/>
            <a:chOff x="5019674" y="2827674"/>
            <a:chExt cx="2761566" cy="2761566"/>
          </a:xfrm>
        </p:grpSpPr>
        <p:sp>
          <p:nvSpPr>
            <p:cNvPr id="20" name="円/楕円 19"/>
            <p:cNvSpPr/>
            <p:nvPr/>
          </p:nvSpPr>
          <p:spPr>
            <a:xfrm>
              <a:off x="5019674" y="2827674"/>
              <a:ext cx="2761566" cy="2761566"/>
            </a:xfrm>
            <a:prstGeom prst="ellipse">
              <a:avLst/>
            </a:prstGeom>
            <a:blipFill>
              <a:blip r:embed="rId6"/>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pic>
        <p:nvPicPr>
          <p:cNvPr id="21" name="Picture 2" descr="âpokemon goä¼å¸âçå¾çæç´¢ç»æ"/>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18696" b="54348" l="28745" r="66397">
                        <a14:foregroundMark x1="57287" y1="24130" x2="57287" y2="24130"/>
                        <a14:backgroundMark x1="33198" y1="45870" x2="33198" y2="45870"/>
                        <a14:backgroundMark x1="33198" y1="45652" x2="33198" y2="45652"/>
                      </a14:backgroundRemoval>
                    </a14:imgEffect>
                  </a14:imgLayer>
                </a14:imgProps>
              </a:ext>
              <a:ext uri="{28A0092B-C50C-407E-A947-70E740481C1C}">
                <a14:useLocalDpi xmlns:a14="http://schemas.microsoft.com/office/drawing/2010/main" val="0"/>
              </a:ext>
            </a:extLst>
          </a:blip>
          <a:srcRect l="28227" t="16803" r="32352" b="44092"/>
          <a:stretch/>
        </p:blipFill>
        <p:spPr bwMode="auto">
          <a:xfrm>
            <a:off x="2698889" y="3328477"/>
            <a:ext cx="808286" cy="7466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ç¸å³å¾ç"/>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714" b="98929" l="10000" r="100000"/>
                    </a14:imgEffect>
                  </a14:imgLayer>
                </a14:imgProps>
              </a:ext>
              <a:ext uri="{28A0092B-C50C-407E-A947-70E740481C1C}">
                <a14:useLocalDpi xmlns:a14="http://schemas.microsoft.com/office/drawing/2010/main" val="0"/>
              </a:ext>
            </a:extLst>
          </a:blip>
          <a:srcRect/>
          <a:stretch>
            <a:fillRect/>
          </a:stretch>
        </p:blipFill>
        <p:spPr bwMode="auto">
          <a:xfrm>
            <a:off x="3421492" y="3671764"/>
            <a:ext cx="682574" cy="6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4802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円/楕円 19"/>
          <p:cNvSpPr/>
          <p:nvPr/>
        </p:nvSpPr>
        <p:spPr>
          <a:xfrm>
            <a:off x="3363536" y="287314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7" name="テキスト ボックス 6"/>
          <p:cNvSpPr txBox="1"/>
          <p:nvPr/>
        </p:nvSpPr>
        <p:spPr>
          <a:xfrm>
            <a:off x="4021366" y="2140145"/>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sp>
        <p:nvSpPr>
          <p:cNvPr id="16" name="円/楕円 15"/>
          <p:cNvSpPr/>
          <p:nvPr/>
        </p:nvSpPr>
        <p:spPr>
          <a:xfrm>
            <a:off x="3328091" y="2873144"/>
            <a:ext cx="2761566" cy="2761566"/>
          </a:xfrm>
          <a:prstGeom prst="ellipse">
            <a:avLst/>
          </a:prstGeom>
          <a:blipFill dpi="0" rotWithShape="1">
            <a:blip r:embed="rId4">
              <a:alphaModFix amt="37000"/>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a:blipFill>
          <a:ln w="2540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4085531" y="4095464"/>
            <a:ext cx="658788" cy="988182"/>
            <a:chOff x="1104900" y="5403093"/>
            <a:chExt cx="658788" cy="988182"/>
          </a:xfrm>
        </p:grpSpPr>
        <p:pic>
          <p:nvPicPr>
            <p:cNvPr id="1026" name="Picture 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7" name="テキスト ボックス 16"/>
          <p:cNvSpPr txBox="1"/>
          <p:nvPr/>
        </p:nvSpPr>
        <p:spPr>
          <a:xfrm>
            <a:off x="4080045" y="5083646"/>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pic>
        <p:nvPicPr>
          <p:cNvPr id="21" name="Picture 2" descr="ç¸å³å¾ç"/>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714" b="98929" l="10000" r="100000"/>
                    </a14:imgEffect>
                    <a14:imgEffect>
                      <a14:sharpenSoften amount="25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921466" y="3942782"/>
            <a:ext cx="622290" cy="62229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4112448" y="2996952"/>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cxnSp>
        <p:nvCxnSpPr>
          <p:cNvPr id="23" name="直線矢印コネクタ 22"/>
          <p:cNvCxnSpPr/>
          <p:nvPr/>
        </p:nvCxnSpPr>
        <p:spPr>
          <a:xfrm flipV="1">
            <a:off x="4631814" y="4254067"/>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4139839" y="4144166"/>
            <a:ext cx="417015" cy="196304"/>
          </a:xfrm>
          <a:prstGeom prst="rect">
            <a:avLst/>
          </a:prstGeom>
        </p:spPr>
      </p:pic>
      <p:pic>
        <p:nvPicPr>
          <p:cNvPr id="19" name="Picture 2" descr="âpokemon goä¼å¸âçå¾çæç´¢ç»æ"/>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ackgroundRemoval t="18696" b="54348" l="28745" r="66397">
                        <a14:foregroundMark x1="57287" y1="24130" x2="57287" y2="24130"/>
                        <a14:backgroundMark x1="33198" y1="45870" x2="33198" y2="45870"/>
                        <a14:backgroundMark x1="33198" y1="45652" x2="33198" y2="4565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28227" t="16803" r="32352" b="44092"/>
          <a:stretch/>
        </p:blipFill>
        <p:spPr bwMode="auto">
          <a:xfrm>
            <a:off x="5262977" y="3906534"/>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8870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円/楕円 19"/>
          <p:cNvSpPr/>
          <p:nvPr/>
        </p:nvSpPr>
        <p:spPr>
          <a:xfrm>
            <a:off x="3363536" y="287314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7" name="テキスト ボックス 6"/>
          <p:cNvSpPr txBox="1"/>
          <p:nvPr/>
        </p:nvSpPr>
        <p:spPr>
          <a:xfrm>
            <a:off x="4021366" y="2140145"/>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sp>
        <p:nvSpPr>
          <p:cNvPr id="16" name="円/楕円 15"/>
          <p:cNvSpPr/>
          <p:nvPr/>
        </p:nvSpPr>
        <p:spPr>
          <a:xfrm>
            <a:off x="3328091" y="2873144"/>
            <a:ext cx="2761566" cy="2761566"/>
          </a:xfrm>
          <a:prstGeom prst="ellipse">
            <a:avLst/>
          </a:prstGeom>
          <a:blipFill dpi="0" rotWithShape="1">
            <a:blip r:embed="rId4">
              <a:alphaModFix amt="37000"/>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a:blipFill>
          <a:ln w="2540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4085531" y="4095464"/>
            <a:ext cx="658788" cy="988182"/>
            <a:chOff x="1104900" y="5403093"/>
            <a:chExt cx="658788" cy="988182"/>
          </a:xfrm>
        </p:grpSpPr>
        <p:pic>
          <p:nvPicPr>
            <p:cNvPr id="1026" name="Picture 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7" name="テキスト ボックス 16"/>
          <p:cNvSpPr txBox="1"/>
          <p:nvPr/>
        </p:nvSpPr>
        <p:spPr>
          <a:xfrm>
            <a:off x="4080045" y="5083646"/>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pic>
        <p:nvPicPr>
          <p:cNvPr id="21" name="Picture 2" descr="ç¸å³å¾ç"/>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714" b="98929" l="10000" r="100000"/>
                    </a14:imgEffect>
                    <a14:imgEffect>
                      <a14:sharpenSoften amount="25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921466" y="3942782"/>
            <a:ext cx="622290" cy="62229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4112448" y="2996952"/>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cxnSp>
        <p:nvCxnSpPr>
          <p:cNvPr id="23" name="直線矢印コネクタ 22"/>
          <p:cNvCxnSpPr/>
          <p:nvPr/>
        </p:nvCxnSpPr>
        <p:spPr>
          <a:xfrm flipV="1">
            <a:off x="4631814" y="4254067"/>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 name="図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1520" y="5445224"/>
            <a:ext cx="1849388" cy="1849388"/>
          </a:xfrm>
          <a:prstGeom prst="rect">
            <a:avLst/>
          </a:prstGeom>
        </p:spPr>
      </p:pic>
      <p:pic>
        <p:nvPicPr>
          <p:cNvPr id="4" name="図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10828" y="5760118"/>
            <a:ext cx="2633491" cy="1296664"/>
          </a:xfrm>
          <a:prstGeom prst="rect">
            <a:avLst/>
          </a:prstGeom>
        </p:spPr>
      </p:pic>
      <p:pic>
        <p:nvPicPr>
          <p:cNvPr id="6" name="図 5"/>
          <p:cNvPicPr>
            <a:picLocks noChangeAspect="1"/>
          </p:cNvPicPr>
          <p:nvPr/>
        </p:nvPicPr>
        <p:blipFill rotWithShape="1">
          <a:blip r:embed="rId12">
            <a:extLst>
              <a:ext uri="{28A0092B-C50C-407E-A947-70E740481C1C}">
                <a14:useLocalDpi xmlns:a14="http://schemas.microsoft.com/office/drawing/2010/main" val="0"/>
              </a:ext>
            </a:extLst>
          </a:blip>
          <a:srcRect l="2751" t="32082" r="63604" b="47566"/>
          <a:stretch/>
        </p:blipFill>
        <p:spPr>
          <a:xfrm>
            <a:off x="4826691" y="6032542"/>
            <a:ext cx="2265589" cy="751815"/>
          </a:xfrm>
          <a:prstGeom prst="rect">
            <a:avLst/>
          </a:prstGeom>
        </p:spPr>
      </p:pic>
      <p:sp>
        <p:nvSpPr>
          <p:cNvPr id="19" name="テキスト ボックス 18"/>
          <p:cNvSpPr txBox="1"/>
          <p:nvPr/>
        </p:nvSpPr>
        <p:spPr>
          <a:xfrm>
            <a:off x="7308304" y="5916767"/>
            <a:ext cx="1270992" cy="584775"/>
          </a:xfrm>
          <a:prstGeom prst="rect">
            <a:avLst/>
          </a:prstGeom>
          <a:noFill/>
        </p:spPr>
        <p:txBody>
          <a:bodyPr wrap="square" rtlCol="0">
            <a:spAutoFit/>
          </a:bodyPr>
          <a:lstStyle/>
          <a:p>
            <a:r>
              <a:rPr kumimoji="1" lang="en-US" altLang="ja-JP" sz="3200" b="1" dirty="0" smtClean="0"/>
              <a:t>……</a:t>
            </a:r>
            <a:endParaRPr kumimoji="1" lang="ja-JP" altLang="en-US" sz="3200" b="1" dirty="0"/>
          </a:p>
        </p:txBody>
      </p:sp>
      <p:pic>
        <p:nvPicPr>
          <p:cNvPr id="24" name="図 23"/>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4139839" y="4144166"/>
            <a:ext cx="417015" cy="196304"/>
          </a:xfrm>
          <a:prstGeom prst="rect">
            <a:avLst/>
          </a:prstGeom>
        </p:spPr>
      </p:pic>
      <p:pic>
        <p:nvPicPr>
          <p:cNvPr id="25" name="Picture 2" descr="âpokemon goä¼å¸âçå¾çæç´¢ç»æ"/>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8696" b="54348" l="28745" r="66397">
                        <a14:foregroundMark x1="57287" y1="24130" x2="57287" y2="24130"/>
                        <a14:backgroundMark x1="33198" y1="45870" x2="33198" y2="45870"/>
                        <a14:backgroundMark x1="33198" y1="45652" x2="33198" y2="45652"/>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l="28227" t="16803" r="32352" b="44092"/>
          <a:stretch/>
        </p:blipFill>
        <p:spPr bwMode="auto">
          <a:xfrm>
            <a:off x="5262977" y="3906534"/>
            <a:ext cx="808286" cy="74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124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pSp>
        <p:nvGrpSpPr>
          <p:cNvPr id="2" name="グループ化 1"/>
          <p:cNvGrpSpPr/>
          <p:nvPr/>
        </p:nvGrpSpPr>
        <p:grpSpPr>
          <a:xfrm>
            <a:off x="5871865" y="2428313"/>
            <a:ext cx="2797011" cy="3346342"/>
            <a:chOff x="3328091" y="2288368"/>
            <a:chExt cx="2797011" cy="3346342"/>
          </a:xfrm>
        </p:grpSpPr>
        <p:sp>
          <p:nvSpPr>
            <p:cNvPr id="20" name="円/楕円 19"/>
            <p:cNvSpPr/>
            <p:nvPr/>
          </p:nvSpPr>
          <p:spPr>
            <a:xfrm>
              <a:off x="3363536" y="287314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116458" y="2288368"/>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sp>
          <p:nvSpPr>
            <p:cNvPr id="16" name="円/楕円 15"/>
            <p:cNvSpPr/>
            <p:nvPr/>
          </p:nvSpPr>
          <p:spPr>
            <a:xfrm>
              <a:off x="3328091" y="2873144"/>
              <a:ext cx="2761566" cy="2761566"/>
            </a:xfrm>
            <a:prstGeom prst="ellipse">
              <a:avLst/>
            </a:prstGeom>
            <a:blipFill dpi="0" rotWithShape="1">
              <a:blip r:embed="rId4">
                <a:alphaModFix amt="37000"/>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a:blipFill>
            <a:ln w="25400"/>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p:nvGrpSpPr>
          <p:grpSpPr>
            <a:xfrm>
              <a:off x="4085531" y="4095464"/>
              <a:ext cx="658788" cy="988182"/>
              <a:chOff x="1104900" y="5403093"/>
              <a:chExt cx="658788" cy="988182"/>
            </a:xfrm>
          </p:grpSpPr>
          <p:pic>
            <p:nvPicPr>
              <p:cNvPr id="1026" name="Picture 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テキスト ボックス 14"/>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sp>
          <p:nvSpPr>
            <p:cNvPr id="17" name="テキスト ボックス 16"/>
            <p:cNvSpPr txBox="1"/>
            <p:nvPr/>
          </p:nvSpPr>
          <p:spPr>
            <a:xfrm>
              <a:off x="4080045" y="5083646"/>
              <a:ext cx="1328548"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仮想世界</a:t>
              </a:r>
            </a:p>
          </p:txBody>
        </p:sp>
        <p:pic>
          <p:nvPicPr>
            <p:cNvPr id="21" name="Picture 2" descr="ç¸å³å¾ç"/>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714" b="98929" l="10000" r="100000"/>
                      </a14:imgEffect>
                      <a14:imgEffect>
                        <a14:sharpenSoften amount="25000"/>
                      </a14:imgEffect>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921466" y="3942782"/>
              <a:ext cx="622290" cy="62229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p:cNvSpPr txBox="1"/>
            <p:nvPr/>
          </p:nvSpPr>
          <p:spPr>
            <a:xfrm>
              <a:off x="4112448" y="2996952"/>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cxnSp>
          <p:nvCxnSpPr>
            <p:cNvPr id="23" name="直線矢印コネクタ 22"/>
            <p:cNvCxnSpPr/>
            <p:nvPr/>
          </p:nvCxnSpPr>
          <p:spPr>
            <a:xfrm flipV="1">
              <a:off x="4631814" y="4254067"/>
              <a:ext cx="289652" cy="8640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4139839" y="4144166"/>
              <a:ext cx="417015" cy="196304"/>
            </a:xfrm>
            <a:prstGeom prst="rect">
              <a:avLst/>
            </a:prstGeom>
          </p:spPr>
        </p:pic>
      </p:grpSp>
      <p:pic>
        <p:nvPicPr>
          <p:cNvPr id="614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796" y="3068960"/>
            <a:ext cx="2786063" cy="27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グループ化 5"/>
          <p:cNvGrpSpPr/>
          <p:nvPr/>
        </p:nvGrpSpPr>
        <p:grpSpPr>
          <a:xfrm>
            <a:off x="3037146" y="3056430"/>
            <a:ext cx="2761566" cy="2761566"/>
            <a:chOff x="3034272" y="3029399"/>
            <a:chExt cx="2761566" cy="2761566"/>
          </a:xfrm>
        </p:grpSpPr>
        <p:grpSp>
          <p:nvGrpSpPr>
            <p:cNvPr id="19" name="グループ化 18"/>
            <p:cNvGrpSpPr/>
            <p:nvPr/>
          </p:nvGrpSpPr>
          <p:grpSpPr>
            <a:xfrm>
              <a:off x="3034272" y="3029399"/>
              <a:ext cx="2761566" cy="2761566"/>
              <a:chOff x="5019674" y="2827674"/>
              <a:chExt cx="2761566" cy="2761566"/>
            </a:xfrm>
          </p:grpSpPr>
          <p:sp>
            <p:nvSpPr>
              <p:cNvPr id="25" name="円/楕円 24"/>
              <p:cNvSpPr/>
              <p:nvPr/>
            </p:nvSpPr>
            <p:spPr>
              <a:xfrm>
                <a:off x="5019674" y="2827674"/>
                <a:ext cx="2761566" cy="2761566"/>
              </a:xfrm>
              <a:prstGeom prst="ellipse">
                <a:avLst/>
              </a:prstGeom>
              <a:blipFill>
                <a:blip r:embed="rId3"/>
                <a:stretch>
                  <a:fillRect/>
                </a:stretch>
              </a:bli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5796136" y="2924944"/>
                <a:ext cx="1263741" cy="400110"/>
              </a:xfrm>
              <a:prstGeom prst="rect">
                <a:avLst/>
              </a:prstGeom>
              <a:noFill/>
            </p:spPr>
            <p:txBody>
              <a:bodyPr wrap="square" rtlCol="0">
                <a:spAutoFit/>
              </a:bodyPr>
              <a:lstStyle/>
              <a:p>
                <a:pPr algn="ctr"/>
                <a:r>
                  <a:rPr lang="ja-JP" altLang="en-US" sz="2000" dirty="0">
                    <a:solidFill>
                      <a:schemeClr val="bg1"/>
                    </a:solidFill>
                    <a:latin typeface="HG創英角ﾎﾟｯﾌﾟ体" panose="040B0A09000000000000" pitchFamily="49" charset="-128"/>
                    <a:ea typeface="HG創英角ﾎﾟｯﾌﾟ体" panose="040B0A09000000000000" pitchFamily="49" charset="-128"/>
                  </a:rPr>
                  <a:t>現実世界</a:t>
                </a:r>
              </a:p>
            </p:txBody>
          </p:sp>
        </p:grpSp>
        <p:grpSp>
          <p:nvGrpSpPr>
            <p:cNvPr id="27" name="グループ化 26"/>
            <p:cNvGrpSpPr/>
            <p:nvPr/>
          </p:nvGrpSpPr>
          <p:grpSpPr>
            <a:xfrm>
              <a:off x="4028822" y="4698837"/>
              <a:ext cx="658788" cy="988182"/>
              <a:chOff x="1104900" y="5403093"/>
              <a:chExt cx="658788" cy="988182"/>
            </a:xfrm>
          </p:grpSpPr>
          <p:pic>
            <p:nvPicPr>
              <p:cNvPr id="28" name="Picture 2"/>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1733" b="88667" l="8300" r="49600"/>
                        </a14:imgEffect>
                      </a14:imgLayer>
                    </a14:imgProps>
                  </a:ext>
                  <a:ext uri="{28A0092B-C50C-407E-A947-70E740481C1C}">
                    <a14:useLocalDpi xmlns:a14="http://schemas.microsoft.com/office/drawing/2010/main" val="0"/>
                  </a:ext>
                </a:extLst>
              </a:blip>
              <a:srcRect l="11600" t="12667" r="50000" b="10533"/>
              <a:stretch/>
            </p:blipFill>
            <p:spPr bwMode="auto">
              <a:xfrm>
                <a:off x="1104900" y="5403093"/>
                <a:ext cx="658788" cy="9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テキスト ボックス 28"/>
              <p:cNvSpPr txBox="1"/>
              <p:nvPr/>
            </p:nvSpPr>
            <p:spPr>
              <a:xfrm>
                <a:off x="1187624" y="5723964"/>
                <a:ext cx="360040" cy="369332"/>
              </a:xfrm>
              <a:prstGeom prst="rect">
                <a:avLst/>
              </a:prstGeom>
              <a:noFill/>
              <a:scene3d>
                <a:camera prst="perspectiveContrastingRightFacing">
                  <a:rot lat="20588504" lon="20274302" rev="173917"/>
                </a:camera>
                <a:lightRig rig="threePt" dir="t"/>
              </a:scene3d>
              <a:sp3d/>
            </p:spPr>
            <p:txBody>
              <a:bodyPr wrap="square" rtlCol="0">
                <a:spAutoFit/>
              </a:bodyPr>
              <a:lstStyle/>
              <a:p>
                <a:r>
                  <a:rPr kumimoji="1" lang="ja-JP" altLang="en-US" dirty="0" smtClean="0"/>
                  <a:t>人</a:t>
                </a:r>
                <a:endParaRPr kumimoji="1" lang="ja-JP" altLang="en-US" dirty="0"/>
              </a:p>
            </p:txBody>
          </p:sp>
        </p:grpSp>
        <p:pic>
          <p:nvPicPr>
            <p:cNvPr id="30" name="Picture 2" descr="ç¸å³å¾ç"/>
            <p:cNvPicPr>
              <a:picLocks noChangeAspect="1" noChangeArrowheads="1"/>
            </p:cNvPicPr>
            <p:nvPr/>
          </p:nvPicPr>
          <p:blipFill>
            <a:blip r:embed="rId13" cstate="print">
              <a:extLst>
                <a:ext uri="{BEBA8EAE-BF5A-486C-A8C5-ECC9F3942E4B}">
                  <a14:imgProps xmlns:a14="http://schemas.microsoft.com/office/drawing/2010/main">
                    <a14:imgLayer r:embed="rId9">
                      <a14:imgEffect>
                        <a14:backgroundRemoval t="714" b="98929" l="10000" r="100000"/>
                      </a14:imgEffect>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734962" y="4387692"/>
              <a:ext cx="622290" cy="62229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線矢印コネクタ 30"/>
            <p:cNvCxnSpPr/>
            <p:nvPr/>
          </p:nvCxnSpPr>
          <p:spPr>
            <a:xfrm flipV="1">
              <a:off x="4714730" y="4854861"/>
              <a:ext cx="144826" cy="198323"/>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15664" y="4908547"/>
              <a:ext cx="171946" cy="351708"/>
            </a:xfrm>
            <a:prstGeom prst="rect">
              <a:avLst/>
            </a:prstGeom>
          </p:spPr>
        </p:pic>
      </p:grpSp>
      <p:sp>
        <p:nvSpPr>
          <p:cNvPr id="33" name="テキスト ボックス 32"/>
          <p:cNvSpPr txBox="1"/>
          <p:nvPr/>
        </p:nvSpPr>
        <p:spPr>
          <a:xfrm>
            <a:off x="3923929" y="2428314"/>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34" name="テキスト ボックス 33"/>
          <p:cNvSpPr txBox="1"/>
          <p:nvPr/>
        </p:nvSpPr>
        <p:spPr>
          <a:xfrm>
            <a:off x="1033839" y="2428314"/>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spTree>
    <p:extLst>
      <p:ext uri="{BB962C8B-B14F-4D97-AF65-F5344CB8AC3E}">
        <p14:creationId xmlns:p14="http://schemas.microsoft.com/office/powerpoint/2010/main" val="16500058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579296" cy="4525963"/>
          </a:xfrm>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endParaRPr lang="en-US" altLang="ja-JP" sz="2000" dirty="0"/>
          </a:p>
          <a:p>
            <a:pPr marL="0" indent="0">
              <a:buNone/>
            </a:pPr>
            <a:endParaRPr lang="en-US" altLang="ja-JP" sz="2000" dirty="0" smtClean="0"/>
          </a:p>
          <a:p>
            <a:pPr marL="0" indent="0">
              <a:buNone/>
            </a:pPr>
            <a:endParaRPr lang="en-US" altLang="ja-JP" sz="2000" dirty="0" smtClean="0"/>
          </a:p>
          <a:p>
            <a:pPr marL="0" indent="0">
              <a:buNone/>
            </a:pPr>
            <a:r>
              <a:rPr lang="ja-JP" altLang="en-US" sz="2000" dirty="0"/>
              <a:t>　</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4" name="テキスト ボックス 3"/>
          <p:cNvSpPr txBox="1"/>
          <p:nvPr/>
        </p:nvSpPr>
        <p:spPr>
          <a:xfrm>
            <a:off x="3656862" y="2852936"/>
            <a:ext cx="1584175" cy="584775"/>
          </a:xfrm>
          <a:prstGeom prst="rect">
            <a:avLst/>
          </a:prstGeom>
          <a:noFill/>
        </p:spPr>
        <p:txBody>
          <a:bodyPr wrap="square" rtlCol="0">
            <a:spAutoFit/>
          </a:bodyPr>
          <a:lstStyle/>
          <a:p>
            <a:pPr algn="ctr"/>
            <a:r>
              <a:rPr lang="en-US" altLang="ja-JP" sz="3200" b="1" dirty="0"/>
              <a:t>AR</a:t>
            </a:r>
            <a:r>
              <a:rPr lang="ja-JP" altLang="en-US" sz="1000" dirty="0"/>
              <a:t>（拡張現実）</a:t>
            </a:r>
            <a:endParaRPr kumimoji="1" lang="ja-JP" altLang="en-US" sz="1000" dirty="0"/>
          </a:p>
        </p:txBody>
      </p:sp>
      <p:sp>
        <p:nvSpPr>
          <p:cNvPr id="6" name="テキスト ボックス 5"/>
          <p:cNvSpPr txBox="1"/>
          <p:nvPr/>
        </p:nvSpPr>
        <p:spPr>
          <a:xfrm>
            <a:off x="5040052" y="4797152"/>
            <a:ext cx="1809969" cy="584775"/>
          </a:xfrm>
          <a:prstGeom prst="rect">
            <a:avLst/>
          </a:prstGeom>
          <a:noFill/>
        </p:spPr>
        <p:txBody>
          <a:bodyPr wrap="square" rtlCol="0">
            <a:spAutoFit/>
          </a:bodyPr>
          <a:lstStyle/>
          <a:p>
            <a:pPr algn="ctr"/>
            <a:r>
              <a:rPr lang="en-US" altLang="ja-JP" sz="3200" b="1" dirty="0"/>
              <a:t>VR</a:t>
            </a:r>
            <a:r>
              <a:rPr lang="ja-JP" altLang="en-US" sz="1000" dirty="0"/>
              <a:t>（仮想現実）</a:t>
            </a:r>
            <a:endParaRPr kumimoji="1" lang="ja-JP" altLang="en-US" sz="1000" dirty="0"/>
          </a:p>
        </p:txBody>
      </p:sp>
      <p:sp>
        <p:nvSpPr>
          <p:cNvPr id="7" name="テキスト ボックス 6"/>
          <p:cNvSpPr txBox="1"/>
          <p:nvPr/>
        </p:nvSpPr>
        <p:spPr>
          <a:xfrm>
            <a:off x="3358158" y="4183261"/>
            <a:ext cx="1800200" cy="584775"/>
          </a:xfrm>
          <a:prstGeom prst="rect">
            <a:avLst/>
          </a:prstGeom>
          <a:noFill/>
        </p:spPr>
        <p:txBody>
          <a:bodyPr wrap="square" rtlCol="0">
            <a:spAutoFit/>
          </a:bodyPr>
          <a:lstStyle/>
          <a:p>
            <a:pPr algn="ctr"/>
            <a:r>
              <a:rPr lang="en-US" altLang="ja-JP" sz="3200" b="1" dirty="0"/>
              <a:t>MR</a:t>
            </a:r>
            <a:r>
              <a:rPr lang="ja-JP" altLang="en-US" sz="1000" dirty="0"/>
              <a:t>（複合現実</a:t>
            </a:r>
            <a:r>
              <a:rPr lang="ja-JP" altLang="en-US" sz="1000" dirty="0" smtClean="0"/>
              <a:t>）</a:t>
            </a:r>
            <a:endParaRPr lang="en-US" altLang="ja-JP" sz="1000" dirty="0"/>
          </a:p>
        </p:txBody>
      </p:sp>
      <p:sp>
        <p:nvSpPr>
          <p:cNvPr id="9" name="円/楕円 8"/>
          <p:cNvSpPr/>
          <p:nvPr/>
        </p:nvSpPr>
        <p:spPr>
          <a:xfrm>
            <a:off x="2876981" y="2075273"/>
            <a:ext cx="2937903" cy="2937903"/>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3343962" y="2128954"/>
            <a:ext cx="2092134" cy="2092134"/>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2699792" y="1556792"/>
            <a:ext cx="4464496" cy="4464496"/>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4258258" y="6226242"/>
            <a:ext cx="1468952" cy="369332"/>
          </a:xfrm>
          <a:prstGeom prst="rect">
            <a:avLst/>
          </a:prstGeom>
          <a:noFill/>
        </p:spPr>
        <p:txBody>
          <a:bodyPr wrap="square" rtlCol="0">
            <a:spAutoFit/>
          </a:bodyPr>
          <a:lstStyle/>
          <a:p>
            <a:pPr algn="ctr"/>
            <a:r>
              <a:rPr lang="ja-JP" altLang="en-US" b="1" dirty="0">
                <a:solidFill>
                  <a:srgbClr val="FF0000"/>
                </a:solidFill>
              </a:rPr>
              <a:t>個人の分類</a:t>
            </a:r>
            <a:endParaRPr kumimoji="1" lang="ja-JP" altLang="en-US" b="1" dirty="0">
              <a:solidFill>
                <a:srgbClr val="FF0000"/>
              </a:solidFill>
            </a:endParaRPr>
          </a:p>
        </p:txBody>
      </p:sp>
    </p:spTree>
    <p:extLst>
      <p:ext uri="{BB962C8B-B14F-4D97-AF65-F5344CB8AC3E}">
        <p14:creationId xmlns:p14="http://schemas.microsoft.com/office/powerpoint/2010/main" val="20263268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２</a:t>
            </a:r>
            <a:r>
              <a:rPr lang="ja-JP" altLang="en-US" dirty="0" smtClean="0"/>
              <a:t>．概要</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smtClean="0"/>
              <a:t>　　</a:t>
            </a:r>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aphicFrame>
        <p:nvGraphicFramePr>
          <p:cNvPr id="2" name="表 1"/>
          <p:cNvGraphicFramePr>
            <a:graphicFrameLocks noGrp="1"/>
          </p:cNvGraphicFramePr>
          <p:nvPr>
            <p:extLst>
              <p:ext uri="{D42A27DB-BD31-4B8C-83A1-F6EECF244321}">
                <p14:modId xmlns:p14="http://schemas.microsoft.com/office/powerpoint/2010/main" val="2175494813"/>
              </p:ext>
            </p:extLst>
          </p:nvPr>
        </p:nvGraphicFramePr>
        <p:xfrm>
          <a:off x="1259632" y="2276872"/>
          <a:ext cx="6288360" cy="3840480"/>
        </p:xfrm>
        <a:graphic>
          <a:graphicData uri="http://schemas.openxmlformats.org/drawingml/2006/table">
            <a:tbl>
              <a:tblPr firstRow="1" bandRow="1">
                <a:tableStyleId>{5C22544A-7EE6-4342-B048-85BDC9FD1C3A}</a:tableStyleId>
              </a:tblPr>
              <a:tblGrid>
                <a:gridCol w="1440160"/>
                <a:gridCol w="4848200"/>
              </a:tblGrid>
              <a:tr h="284201">
                <a:tc gridSpan="2">
                  <a:txBody>
                    <a:bodyPr/>
                    <a:lstStyle/>
                    <a:p>
                      <a:pPr algn="ctr"/>
                      <a:r>
                        <a:rPr kumimoji="1" lang="en-US" altLang="ja-JP" dirty="0" smtClean="0"/>
                        <a:t>AR</a:t>
                      </a:r>
                      <a:r>
                        <a:rPr kumimoji="1" lang="ja-JP" altLang="en-US" dirty="0" smtClean="0"/>
                        <a:t>（拡張現実）スマホゲーム</a:t>
                      </a:r>
                    </a:p>
                  </a:txBody>
                  <a:tcPr/>
                </a:tc>
                <a:tc hMerge="1">
                  <a:txBody>
                    <a:bodyPr/>
                    <a:lstStyle/>
                    <a:p>
                      <a:endParaRPr kumimoji="1" lang="ja-JP" altLang="en-US" dirty="0"/>
                    </a:p>
                  </a:txBody>
                  <a:tcPr/>
                </a:tc>
              </a:tr>
              <a:tr h="284201">
                <a:tc>
                  <a:txBody>
                    <a:bodyPr/>
                    <a:lstStyle/>
                    <a:p>
                      <a:r>
                        <a:rPr kumimoji="1" lang="ja-JP" altLang="en-US" dirty="0" smtClean="0"/>
                        <a:t>開発時間</a:t>
                      </a:r>
                      <a:endParaRPr kumimoji="1" lang="ja-JP" altLang="en-US" dirty="0"/>
                    </a:p>
                  </a:txBody>
                  <a:tcPr/>
                </a:tc>
                <a:tc>
                  <a:txBody>
                    <a:bodyPr/>
                    <a:lstStyle/>
                    <a:p>
                      <a:r>
                        <a:rPr kumimoji="1" lang="ja-JP" altLang="en-US" dirty="0" smtClean="0"/>
                        <a:t>２８時間程度（期間二週間）</a:t>
                      </a:r>
                      <a:endParaRPr kumimoji="1" lang="ja-JP" altLang="en-US" dirty="0"/>
                    </a:p>
                  </a:txBody>
                  <a:tcPr/>
                </a:tc>
              </a:tr>
              <a:tr h="284201">
                <a:tc>
                  <a:txBody>
                    <a:bodyPr/>
                    <a:lstStyle/>
                    <a:p>
                      <a:r>
                        <a:rPr kumimoji="1" lang="ja-JP" altLang="en-US" dirty="0" smtClean="0"/>
                        <a:t>目的</a:t>
                      </a:r>
                      <a:endParaRPr kumimoji="1" lang="ja-JP" altLang="en-US" dirty="0"/>
                    </a:p>
                  </a:txBody>
                  <a:tcPr/>
                </a:tc>
                <a:tc>
                  <a:txBody>
                    <a:bodyPr/>
                    <a:lstStyle/>
                    <a:p>
                      <a:r>
                        <a:rPr kumimoji="1" lang="ja-JP" altLang="en-US" dirty="0" smtClean="0"/>
                        <a:t>製品に対応するアプリのダウンロードが促進するため、商品のラッピングペーパーを利用したゲームをアプリに付加する。</a:t>
                      </a:r>
                      <a:endParaRPr kumimoji="1" lang="ja-JP" altLang="en-US" dirty="0"/>
                    </a:p>
                  </a:txBody>
                  <a:tcPr/>
                </a:tc>
              </a:tr>
              <a:tr h="284201">
                <a:tc>
                  <a:txBody>
                    <a:bodyPr/>
                    <a:lstStyle/>
                    <a:p>
                      <a:r>
                        <a:rPr kumimoji="1" lang="ja-JP" altLang="en-US" dirty="0" smtClean="0"/>
                        <a:t>遊び方</a:t>
                      </a:r>
                      <a:endParaRPr kumimoji="1" lang="ja-JP" altLang="en-US" dirty="0"/>
                    </a:p>
                  </a:txBody>
                  <a:tcPr/>
                </a:tc>
                <a:tc>
                  <a:txBody>
                    <a:bodyPr/>
                    <a:lstStyle/>
                    <a:p>
                      <a:r>
                        <a:rPr kumimoji="1" lang="en-US" altLang="ja-JP" dirty="0" smtClean="0"/>
                        <a:t>APK</a:t>
                      </a:r>
                      <a:r>
                        <a:rPr kumimoji="1" lang="ja-JP" altLang="en-US" dirty="0" smtClean="0"/>
                        <a:t>でアンドロイド端末にゲームをインストールしたあと、ゲームを開いて特定なラッピングペーパーをスキャンして、ゲームスタートする。</a:t>
                      </a:r>
                      <a:endParaRPr kumimoji="1" lang="en-US" altLang="ja-JP" dirty="0" smtClean="0"/>
                    </a:p>
                  </a:txBody>
                  <a:tcPr/>
                </a:tc>
              </a:tr>
              <a:tr h="284201">
                <a:tc>
                  <a:txBody>
                    <a:bodyPr/>
                    <a:lstStyle/>
                    <a:p>
                      <a:r>
                        <a:rPr kumimoji="1" lang="ja-JP" altLang="en-US" dirty="0" smtClean="0"/>
                        <a:t>ストーリー</a:t>
                      </a:r>
                      <a:endParaRPr kumimoji="1" lang="ja-JP" altLang="en-US" dirty="0"/>
                    </a:p>
                  </a:txBody>
                  <a:tcPr/>
                </a:tc>
                <a:tc>
                  <a:txBody>
                    <a:bodyPr/>
                    <a:lstStyle/>
                    <a:p>
                      <a:r>
                        <a:rPr kumimoji="1" lang="ja-JP" altLang="en-US" dirty="0" smtClean="0"/>
                        <a:t>アプリでラッピングペーパーをスキャンすると、公園が現れる。プレイヤーは公園内のモンスター達を回避して宝物を拾う。</a:t>
                      </a:r>
                      <a:endParaRPr kumimoji="1" lang="ja-JP" altLang="en-US" dirty="0"/>
                    </a:p>
                  </a:txBody>
                  <a:tcPr/>
                </a:tc>
              </a:tr>
              <a:tr h="284201">
                <a:tc>
                  <a:txBody>
                    <a:bodyPr/>
                    <a:lstStyle/>
                    <a:p>
                      <a:r>
                        <a:rPr kumimoji="1" lang="ja-JP" altLang="en-US" dirty="0" smtClean="0"/>
                        <a:t>クリア条件</a:t>
                      </a:r>
                    </a:p>
                  </a:txBody>
                  <a:tcPr/>
                </a:tc>
                <a:tc>
                  <a:txBody>
                    <a:bodyPr/>
                    <a:lstStyle/>
                    <a:p>
                      <a:r>
                        <a:rPr kumimoji="1" lang="ja-JP" altLang="en-US" dirty="0" smtClean="0"/>
                        <a:t>プレイヤーがすべての宝物を拾った。</a:t>
                      </a:r>
                      <a:endParaRPr kumimoji="1" lang="ja-JP" altLang="en-US" dirty="0"/>
                    </a:p>
                  </a:txBody>
                  <a:tcPr/>
                </a:tc>
              </a:tr>
            </a:tbl>
          </a:graphicData>
        </a:graphic>
      </p:graphicFrame>
      <p:sp>
        <p:nvSpPr>
          <p:cNvPr id="6" name="テキスト ボックス 5"/>
          <p:cNvSpPr txBox="1"/>
          <p:nvPr/>
        </p:nvSpPr>
        <p:spPr>
          <a:xfrm>
            <a:off x="899592" y="6320630"/>
            <a:ext cx="7128792" cy="369332"/>
          </a:xfrm>
          <a:prstGeom prst="rect">
            <a:avLst/>
          </a:prstGeom>
          <a:noFill/>
        </p:spPr>
        <p:txBody>
          <a:bodyPr wrap="square" rtlCol="0">
            <a:spAutoFit/>
          </a:bodyPr>
          <a:lstStyle/>
          <a:p>
            <a:pPr algn="ctr"/>
            <a:r>
              <a:rPr kumimoji="1" lang="en-US" altLang="ja-JP" dirty="0" smtClean="0"/>
              <a:t>PS</a:t>
            </a:r>
            <a:r>
              <a:rPr lang="ja-JP" altLang="en-US" dirty="0"/>
              <a:t>：</a:t>
            </a:r>
            <a:r>
              <a:rPr lang="ja-JP" altLang="en-US" dirty="0" smtClean="0"/>
              <a:t>プレイヤーがマップから落ちると</a:t>
            </a:r>
            <a:r>
              <a:rPr lang="ja-JP" altLang="en-US" dirty="0"/>
              <a:t>直ちに</a:t>
            </a:r>
            <a:r>
              <a:rPr lang="ja-JP" altLang="en-US" dirty="0" smtClean="0"/>
              <a:t>ゲームオーバーである。</a:t>
            </a:r>
            <a:endParaRPr kumimoji="1" lang="ja-JP" altLang="en-US" dirty="0"/>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229600" cy="4881154"/>
          </a:xfrm>
        </p:spPr>
        <p:txBody>
          <a:bodyPr>
            <a:normAutofit fontScale="92500" lnSpcReduction="20000"/>
          </a:bodyPr>
          <a:lstStyle/>
          <a:p>
            <a:r>
              <a:rPr lang="ja-JP" altLang="en-US" dirty="0"/>
              <a:t>３</a:t>
            </a:r>
            <a:r>
              <a:rPr lang="ja-JP" altLang="en-US" dirty="0" smtClean="0"/>
              <a:t>．</a:t>
            </a:r>
            <a:r>
              <a:rPr lang="ja-JP" altLang="en-US" dirty="0"/>
              <a:t>ツールと</a:t>
            </a:r>
            <a:r>
              <a:rPr lang="ja-JP" altLang="en-US" dirty="0" smtClean="0"/>
              <a:t>技術</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err="1"/>
              <a:t>Vuforia</a:t>
            </a:r>
            <a:r>
              <a:rPr lang="ja-JP" altLang="en-US" sz="2000" dirty="0"/>
              <a:t>　</a:t>
            </a:r>
            <a:r>
              <a:rPr lang="en-US" altLang="ja-JP" sz="2000" dirty="0" smtClean="0"/>
              <a:t>SDK</a:t>
            </a:r>
            <a:r>
              <a:rPr lang="ja-JP" altLang="en-US" sz="2000" dirty="0" smtClean="0"/>
              <a:t>と</a:t>
            </a:r>
            <a:r>
              <a:rPr lang="en-US" altLang="ja-JP" sz="2000" dirty="0" smtClean="0"/>
              <a:t>Unity</a:t>
            </a:r>
            <a:r>
              <a:rPr lang="ja-JP" altLang="en-US" sz="2000" dirty="0" smtClean="0"/>
              <a:t>を</a:t>
            </a:r>
            <a:r>
              <a:rPr lang="ja-JP" altLang="en-US" sz="2000" dirty="0"/>
              <a:t>利用して、</a:t>
            </a:r>
            <a:r>
              <a:rPr lang="en-US" altLang="ja-JP" sz="2000" dirty="0"/>
              <a:t>Android</a:t>
            </a:r>
            <a:r>
              <a:rPr lang="ja-JP" altLang="en-US" sz="2000" dirty="0"/>
              <a:t>スマートフォンゲームをつくった。</a:t>
            </a: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err="1" smtClean="0"/>
              <a:t>Vuforia</a:t>
            </a:r>
            <a:r>
              <a:rPr lang="en-US" altLang="ja-JP" sz="2000" dirty="0" smtClean="0"/>
              <a:t> </a:t>
            </a:r>
            <a:r>
              <a:rPr lang="ja-JP" altLang="en-US" sz="2000" dirty="0" smtClean="0"/>
              <a:t> </a:t>
            </a:r>
            <a:r>
              <a:rPr lang="en-US" altLang="ja-JP" sz="2000" dirty="0" smtClean="0"/>
              <a:t>SDK</a:t>
            </a:r>
            <a:r>
              <a:rPr lang="ja-JP" altLang="en-US" sz="2000" dirty="0" smtClean="0"/>
              <a:t>とは？</a:t>
            </a: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r>
              <a:rPr lang="en-US" altLang="ja-JP" sz="2000" dirty="0" err="1"/>
              <a:t>Vuforia</a:t>
            </a:r>
            <a:r>
              <a:rPr lang="en-US" altLang="ja-JP" sz="2000" dirty="0"/>
              <a:t> is an augmented </a:t>
            </a:r>
            <a:r>
              <a:rPr lang="en-US" altLang="ja-JP" sz="2000" dirty="0" smtClean="0"/>
              <a:t>reality</a:t>
            </a:r>
            <a:r>
              <a:rPr lang="ja-JP" altLang="en-US" sz="2000" dirty="0" smtClean="0"/>
              <a:t>（</a:t>
            </a:r>
            <a:r>
              <a:rPr lang="en-US" altLang="ja-JP" sz="2000" dirty="0"/>
              <a:t>AR</a:t>
            </a:r>
            <a:r>
              <a:rPr lang="ja-JP" altLang="en-US" sz="2000" dirty="0" smtClean="0"/>
              <a:t>）</a:t>
            </a:r>
            <a:r>
              <a:rPr lang="en-US" altLang="ja-JP" sz="2000" dirty="0" smtClean="0"/>
              <a:t>software </a:t>
            </a:r>
            <a:r>
              <a:rPr lang="en-US" altLang="ja-JP" sz="2000" dirty="0"/>
              <a:t>development kit (SDK) for mobile devices that enables the creation of augmented reality applications</a:t>
            </a:r>
            <a:r>
              <a:rPr lang="en-US" altLang="ja-JP" sz="2000" dirty="0" smtClean="0"/>
              <a:t>. </a:t>
            </a:r>
            <a:r>
              <a:rPr lang="en-US" altLang="ja-JP" sz="2000" dirty="0"/>
              <a:t>It uses computer vision technology to recognize and track planar images (Image Targets) and simple 3D objects, such as boxes, in real time. </a:t>
            </a:r>
            <a:endParaRPr lang="en-US" altLang="ja-JP" sz="2000" dirty="0" smtClean="0"/>
          </a:p>
          <a:p>
            <a:pPr marL="0" indent="0" algn="r">
              <a:buNone/>
            </a:pPr>
            <a:r>
              <a:rPr lang="ja-JP" altLang="en-US" sz="2000" dirty="0"/>
              <a:t>　</a:t>
            </a:r>
            <a:r>
              <a:rPr lang="ja-JP" altLang="en-US" sz="2000" dirty="0" smtClean="0"/>
              <a:t>　　　　　　　　　　　　　　　　　　　　　　　　　　　　　　　</a:t>
            </a:r>
            <a:r>
              <a:rPr lang="en-US" altLang="ja-JP" sz="2000" dirty="0" smtClean="0"/>
              <a:t>――</a:t>
            </a:r>
            <a:r>
              <a:rPr lang="en-US" altLang="ja-JP" sz="1600" i="1" dirty="0" smtClean="0"/>
              <a:t>From Wikipedia</a:t>
            </a:r>
            <a:endParaRPr lang="en-US" altLang="ja-JP" sz="2200" dirty="0" smtClean="0"/>
          </a:p>
          <a:p>
            <a:pPr marL="0" indent="0">
              <a:buNone/>
            </a:pPr>
            <a:r>
              <a:rPr lang="ja-JP" altLang="en-US" sz="2200" dirty="0"/>
              <a:t>　</a:t>
            </a:r>
            <a:r>
              <a:rPr lang="ja-JP" altLang="en-US" sz="2200" dirty="0" smtClean="0"/>
              <a:t>　</a:t>
            </a:r>
            <a:endParaRPr lang="en-US" altLang="ja-JP" sz="2200" dirty="0" smtClean="0"/>
          </a:p>
          <a:p>
            <a:pPr marL="0" indent="0">
              <a:buNone/>
            </a:pPr>
            <a:r>
              <a:rPr lang="en-US" altLang="ja-JP" sz="2200" dirty="0"/>
              <a:t> </a:t>
            </a:r>
            <a:r>
              <a:rPr lang="en-US" altLang="ja-JP" sz="2200" dirty="0" smtClean="0"/>
              <a:t>   </a:t>
            </a:r>
            <a:r>
              <a:rPr lang="en-US" altLang="ja-JP" sz="2100" dirty="0" err="1" smtClean="0"/>
              <a:t>Vuforia</a:t>
            </a:r>
            <a:r>
              <a:rPr lang="ja-JP" altLang="en-US" sz="2100" dirty="0"/>
              <a:t>は、拡張現実感アプリケーションの作成を可能にするモバイルデバイス向けの拡張現実ソフトウェア開発キットです。 </a:t>
            </a:r>
            <a:r>
              <a:rPr lang="ja-JP" altLang="en-US" sz="2100" dirty="0" smtClean="0"/>
              <a:t>コンピュータビジョンを</a:t>
            </a:r>
            <a:r>
              <a:rPr lang="ja-JP" altLang="en-US" sz="2100" dirty="0"/>
              <a:t>使用して、平面画像（画像ターゲット）と箱など</a:t>
            </a:r>
            <a:r>
              <a:rPr lang="ja-JP" altLang="en-US" sz="2100" dirty="0" smtClean="0"/>
              <a:t>の簡単な</a:t>
            </a:r>
            <a:r>
              <a:rPr lang="en-US" altLang="ja-JP" sz="2100" dirty="0"/>
              <a:t>3D</a:t>
            </a:r>
            <a:r>
              <a:rPr lang="ja-JP" altLang="en-US" sz="2100" dirty="0"/>
              <a:t>オブジェクトをリアルタイムで認識して</a:t>
            </a:r>
            <a:r>
              <a:rPr lang="ja-JP" altLang="en-US" sz="2100" dirty="0" smtClean="0"/>
              <a:t>追跡</a:t>
            </a:r>
            <a:r>
              <a:rPr lang="ja-JP" altLang="en-US" sz="2100" dirty="0"/>
              <a:t>できる</a:t>
            </a:r>
            <a:r>
              <a:rPr lang="ja-JP" altLang="en-US" sz="2100" dirty="0" smtClean="0"/>
              <a:t>。</a:t>
            </a:r>
            <a:endParaRPr lang="en-US" altLang="ja-JP" sz="21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３</a:t>
            </a:r>
            <a:r>
              <a:rPr lang="ja-JP" altLang="en-US" dirty="0" smtClean="0"/>
              <a:t>．</a:t>
            </a:r>
            <a:r>
              <a:rPr lang="ja-JP" altLang="en-US" dirty="0"/>
              <a:t>ツールと</a:t>
            </a:r>
            <a:r>
              <a:rPr lang="ja-JP" altLang="en-US" dirty="0" smtClean="0"/>
              <a:t>技術</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4" name="テキスト ボックス 3"/>
          <p:cNvSpPr txBox="1"/>
          <p:nvPr/>
        </p:nvSpPr>
        <p:spPr>
          <a:xfrm>
            <a:off x="2843808" y="6236600"/>
            <a:ext cx="3024336" cy="307777"/>
          </a:xfrm>
          <a:prstGeom prst="rect">
            <a:avLst/>
          </a:prstGeom>
          <a:noFill/>
        </p:spPr>
        <p:txBody>
          <a:bodyPr wrap="square" rtlCol="0">
            <a:spAutoFit/>
          </a:bodyPr>
          <a:lstStyle/>
          <a:p>
            <a:r>
              <a:rPr lang="en-US" altLang="ja-JP" sz="1400" dirty="0" err="1"/>
              <a:t>Vuforia</a:t>
            </a:r>
            <a:r>
              <a:rPr lang="ja-JP" altLang="en-US" sz="1400" dirty="0"/>
              <a:t> </a:t>
            </a:r>
            <a:r>
              <a:rPr lang="en-US" altLang="ja-JP" sz="1400" dirty="0" smtClean="0"/>
              <a:t>Developer Portal</a:t>
            </a:r>
            <a:r>
              <a:rPr lang="ja-JP" altLang="en-US" sz="1400" dirty="0" smtClean="0"/>
              <a:t>のサイト</a:t>
            </a:r>
            <a:endParaRPr kumimoji="1" lang="ja-JP" altLang="en-US" sz="1400"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11" t="11224" r="21250" b="7609"/>
          <a:stretch/>
        </p:blipFill>
        <p:spPr bwMode="auto">
          <a:xfrm>
            <a:off x="2031877" y="2504318"/>
            <a:ext cx="4648198" cy="3612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2484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29600" cy="1143000"/>
          </a:xfrm>
        </p:spPr>
        <p:txBody>
          <a:bodyPr/>
          <a:lstStyle/>
          <a:p>
            <a:pPr algn="l"/>
            <a:r>
              <a:rPr lang="ja-JP" altLang="en-US" dirty="0" smtClean="0"/>
              <a:t>２．プログラミング</a:t>
            </a:r>
            <a:r>
              <a:rPr lang="ja-JP" altLang="en-US" dirty="0"/>
              <a:t>言語</a:t>
            </a:r>
            <a:endParaRPr kumimoji="1" lang="ja-JP" altLang="en-US" dirty="0"/>
          </a:p>
        </p:txBody>
      </p:sp>
      <p:sp>
        <p:nvSpPr>
          <p:cNvPr id="3" name="コンテンツ プレースホルダー 2"/>
          <p:cNvSpPr>
            <a:spLocks noGrp="1"/>
          </p:cNvSpPr>
          <p:nvPr>
            <p:ph idx="1"/>
          </p:nvPr>
        </p:nvSpPr>
        <p:spPr>
          <a:xfrm>
            <a:off x="457200" y="1500174"/>
            <a:ext cx="8229600" cy="5241194"/>
          </a:xfrm>
        </p:spPr>
        <p:txBody>
          <a:bodyPr>
            <a:normAutofit fontScale="92500" lnSpcReduction="20000"/>
          </a:bodyPr>
          <a:lstStyle/>
          <a:p>
            <a:pPr marL="0" indent="0">
              <a:buNone/>
            </a:pPr>
            <a:r>
              <a:rPr lang="ja-JP" altLang="en-US" dirty="0" smtClean="0"/>
              <a:t>使用</a:t>
            </a:r>
            <a:r>
              <a:rPr lang="ja-JP" altLang="en-US" dirty="0"/>
              <a:t>でき</a:t>
            </a:r>
            <a:r>
              <a:rPr lang="ja-JP" altLang="en-US" dirty="0" smtClean="0"/>
              <a:t>る言語</a:t>
            </a:r>
            <a:endParaRPr lang="en-US" altLang="ja-JP" dirty="0" smtClean="0"/>
          </a:p>
          <a:p>
            <a:r>
              <a:rPr lang="en-US" altLang="ja-JP" sz="2000" dirty="0"/>
              <a:t>Python</a:t>
            </a:r>
            <a:r>
              <a:rPr lang="ja-JP" altLang="en-US" sz="2000" dirty="0"/>
              <a:t>（一番得意）</a:t>
            </a:r>
            <a:endParaRPr lang="en-US" altLang="ja-JP" sz="2000" dirty="0"/>
          </a:p>
          <a:p>
            <a:r>
              <a:rPr lang="en-US" altLang="ja-JP" sz="2000" dirty="0"/>
              <a:t>C/C</a:t>
            </a:r>
            <a:r>
              <a:rPr lang="en-US" altLang="ja-JP" sz="2000" dirty="0" smtClean="0"/>
              <a:t>++</a:t>
            </a:r>
          </a:p>
          <a:p>
            <a:pPr marL="0" indent="0">
              <a:buNone/>
            </a:pPr>
            <a:endParaRPr lang="en-US" altLang="ja-JP" sz="2000" dirty="0"/>
          </a:p>
          <a:p>
            <a:pPr marL="0" indent="0">
              <a:buNone/>
            </a:pPr>
            <a:r>
              <a:rPr kumimoji="1" lang="ja-JP" altLang="en-US" dirty="0" smtClean="0"/>
              <a:t>理解できる言語</a:t>
            </a:r>
            <a:endParaRPr kumimoji="1" lang="en-US" altLang="ja-JP" dirty="0" smtClean="0"/>
          </a:p>
          <a:p>
            <a:r>
              <a:rPr lang="en-US" altLang="ja-JP" sz="2000" dirty="0" smtClean="0"/>
              <a:t>Java</a:t>
            </a:r>
          </a:p>
          <a:p>
            <a:r>
              <a:rPr lang="en-US" altLang="ja-JP" sz="2000" dirty="0" smtClean="0"/>
              <a:t>C#</a:t>
            </a:r>
          </a:p>
          <a:p>
            <a:r>
              <a:rPr lang="en-US" altLang="ja-JP" sz="2000" dirty="0" err="1" smtClean="0"/>
              <a:t>Lua</a:t>
            </a:r>
            <a:r>
              <a:rPr lang="ja-JP" altLang="en-US" sz="2000" dirty="0"/>
              <a:t>（ルア）スクリプト</a:t>
            </a:r>
            <a:r>
              <a:rPr lang="ja-JP" altLang="en-US" sz="2000" dirty="0" smtClean="0"/>
              <a:t>言語</a:t>
            </a:r>
            <a:endParaRPr lang="en-US" altLang="ja-JP" sz="2000" dirty="0" smtClean="0"/>
          </a:p>
          <a:p>
            <a:r>
              <a:rPr lang="en-US" altLang="ja-JP" sz="2000" dirty="0" smtClean="0"/>
              <a:t>HTML5</a:t>
            </a:r>
          </a:p>
          <a:p>
            <a:r>
              <a:rPr lang="en-US" altLang="ja-JP" sz="2000" dirty="0" smtClean="0"/>
              <a:t>SQL</a:t>
            </a:r>
          </a:p>
          <a:p>
            <a:pPr marL="0" indent="0">
              <a:buNone/>
            </a:pPr>
            <a:endParaRPr lang="en-US" altLang="ja-JP" sz="2000" dirty="0"/>
          </a:p>
          <a:p>
            <a:pPr marL="0" indent="0">
              <a:buNone/>
            </a:pPr>
            <a:r>
              <a:rPr lang="ja-JP" altLang="en-US" dirty="0"/>
              <a:t>興味がある言語</a:t>
            </a:r>
            <a:endParaRPr lang="en-US" altLang="ja-JP" dirty="0"/>
          </a:p>
          <a:p>
            <a:r>
              <a:rPr lang="en-US" altLang="ja-JP" sz="2000" dirty="0" smtClean="0"/>
              <a:t>JavaScript</a:t>
            </a:r>
          </a:p>
          <a:p>
            <a:r>
              <a:rPr lang="en-US" altLang="ja-JP" sz="2000" dirty="0" smtClean="0"/>
              <a:t>……</a:t>
            </a:r>
            <a:endParaRPr lang="en-US" altLang="ja-JP" sz="2000" dirty="0"/>
          </a:p>
          <a:p>
            <a:pPr marL="0" indent="0">
              <a:buNone/>
            </a:pPr>
            <a:r>
              <a:rPr lang="ja-JP" altLang="en-US" sz="2000" dirty="0" smtClean="0"/>
              <a:t>　</a:t>
            </a:r>
            <a:endParaRPr lang="en-US" altLang="ja-JP" sz="2000" dirty="0" smtClean="0"/>
          </a:p>
          <a:p>
            <a:pPr marL="0" indent="0">
              <a:buNone/>
            </a:pPr>
            <a:r>
              <a:rPr lang="en-US" altLang="ja-JP" sz="2000" dirty="0" smtClean="0"/>
              <a:t>PS:</a:t>
            </a:r>
            <a:r>
              <a:rPr lang="ja-JP" altLang="en-US" sz="2000" dirty="0" smtClean="0"/>
              <a:t>　</a:t>
            </a:r>
            <a:r>
              <a:rPr lang="en-US" altLang="ja-JP" sz="2000" dirty="0" smtClean="0"/>
              <a:t>Windows 10</a:t>
            </a:r>
            <a:r>
              <a:rPr lang="ja-JP" altLang="en-US" sz="2000" dirty="0" smtClean="0"/>
              <a:t>システムの操作も得意だ。</a:t>
            </a:r>
            <a:endParaRPr lang="ja-JP" altLang="en-US" sz="2000" dirty="0"/>
          </a:p>
        </p:txBody>
      </p:sp>
      <p:pic>
        <p:nvPicPr>
          <p:cNvPr id="1028" name="Picture 4"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4148945"/>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788935"/>
            <a:ext cx="2652228" cy="78584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6344" y="3642658"/>
            <a:ext cx="1728192" cy="1728192"/>
          </a:xfrm>
          <a:prstGeom prst="rect">
            <a:avLst/>
          </a:prstGeom>
        </p:spPr>
      </p:pic>
      <p:pic>
        <p:nvPicPr>
          <p:cNvPr id="5" name="図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6056" y="2781287"/>
            <a:ext cx="926503" cy="1041544"/>
          </a:xfrm>
          <a:prstGeom prst="rect">
            <a:avLst/>
          </a:prstGeom>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4369498"/>
            <a:ext cx="1692335" cy="1692335"/>
          </a:xfrm>
          <a:prstGeom prst="rect">
            <a:avLst/>
          </a:prstGeom>
        </p:spPr>
      </p:pic>
      <p:pic>
        <p:nvPicPr>
          <p:cNvPr id="7" name="図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272" y="1874881"/>
            <a:ext cx="1440160" cy="1440160"/>
          </a:xfrm>
          <a:prstGeom prst="rect">
            <a:avLst/>
          </a:prstGeom>
        </p:spPr>
      </p:pic>
      <p:sp>
        <p:nvSpPr>
          <p:cNvPr id="8" name="円/楕円 7"/>
          <p:cNvSpPr/>
          <p:nvPr/>
        </p:nvSpPr>
        <p:spPr>
          <a:xfrm>
            <a:off x="3995936" y="1628800"/>
            <a:ext cx="3024336" cy="96616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5580112" y="2738890"/>
            <a:ext cx="1122158" cy="112215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475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229600" cy="4809146"/>
          </a:xfrm>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zh-CN" altLang="en-US" sz="2000" dirty="0" smtClean="0"/>
              <a:t>     </a:t>
            </a:r>
            <a:r>
              <a:rPr lang="en-US" altLang="ja-JP" sz="2000" dirty="0">
                <a:solidFill>
                  <a:schemeClr val="tx2">
                    <a:lumMod val="50000"/>
                    <a:lumOff val="50000"/>
                  </a:schemeClr>
                </a:solidFill>
              </a:rPr>
              <a:t>a. </a:t>
            </a:r>
            <a:r>
              <a:rPr lang="ja-JP" altLang="en-US" sz="2000" dirty="0" smtClean="0">
                <a:solidFill>
                  <a:schemeClr val="tx2">
                    <a:lumMod val="50000"/>
                    <a:lumOff val="50000"/>
                  </a:schemeClr>
                </a:solidFill>
              </a:rPr>
              <a:t>使用する画像あるいは</a:t>
            </a:r>
            <a:r>
              <a:rPr lang="en-US" altLang="ja-JP" sz="2000" dirty="0">
                <a:solidFill>
                  <a:schemeClr val="tx2">
                    <a:lumMod val="50000"/>
                    <a:lumOff val="50000"/>
                  </a:schemeClr>
                </a:solidFill>
              </a:rPr>
              <a:t>3D</a:t>
            </a:r>
            <a:r>
              <a:rPr lang="ja-JP" altLang="en-US" sz="2000" dirty="0">
                <a:solidFill>
                  <a:schemeClr val="tx2">
                    <a:lumMod val="50000"/>
                    <a:lumOff val="50000"/>
                  </a:schemeClr>
                </a:solidFill>
              </a:rPr>
              <a:t>オブジェクト情報</a:t>
            </a:r>
            <a:r>
              <a:rPr lang="ja-JP" altLang="en-US" sz="2000" dirty="0" smtClean="0">
                <a:solidFill>
                  <a:schemeClr val="tx2">
                    <a:lumMod val="50000"/>
                    <a:lumOff val="50000"/>
                  </a:schemeClr>
                </a:solidFill>
              </a:rPr>
              <a:t>に対応した開発ツールの生　</a:t>
            </a:r>
            <a:endParaRPr lang="en-US" altLang="ja-JP" sz="2000" dirty="0" smtClean="0">
              <a:solidFill>
                <a:schemeClr val="tx2">
                  <a:lumMod val="50000"/>
                  <a:lumOff val="50000"/>
                </a:schemeClr>
              </a:solidFill>
            </a:endParaRPr>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成と取得</a:t>
            </a:r>
            <a:endParaRPr lang="en-US" altLang="ja-JP" sz="2000" dirty="0">
              <a:solidFill>
                <a:schemeClr val="tx2">
                  <a:lumMod val="50000"/>
                  <a:lumOff val="50000"/>
                </a:schemeClr>
              </a:solidFill>
            </a:endParaRPr>
          </a:p>
          <a:p>
            <a:pPr marL="0" indent="0">
              <a:buNone/>
            </a:pPr>
            <a:r>
              <a:rPr lang="ja-JP" altLang="en-US" sz="2000" dirty="0"/>
              <a:t>　</a:t>
            </a:r>
            <a:r>
              <a:rPr lang="ja-JP" altLang="en-US" sz="2000" dirty="0" smtClean="0"/>
              <a:t>　</a:t>
            </a:r>
            <a:r>
              <a:rPr lang="ja-JP" altLang="en-US" sz="2000" dirty="0" err="1" smtClean="0">
                <a:solidFill>
                  <a:srgbClr val="FF0000"/>
                </a:solidFill>
              </a:rPr>
              <a:t>ｂ</a:t>
            </a:r>
            <a:r>
              <a:rPr lang="en-US" altLang="ja-JP" sz="2000" dirty="0" smtClean="0">
                <a:solidFill>
                  <a:srgbClr val="FF0000"/>
                </a:solidFill>
              </a:rPr>
              <a:t>. 3D</a:t>
            </a:r>
            <a:r>
              <a:rPr lang="ja-JP" altLang="en-US" sz="2000" dirty="0">
                <a:solidFill>
                  <a:srgbClr val="FF0000"/>
                </a:solidFill>
              </a:rPr>
              <a:t>モデルを</a:t>
            </a:r>
            <a:r>
              <a:rPr lang="ja-JP" altLang="en-US" sz="2000" dirty="0" smtClean="0">
                <a:solidFill>
                  <a:srgbClr val="FF0000"/>
                </a:solidFill>
              </a:rPr>
              <a:t>探す</a:t>
            </a:r>
            <a:endParaRPr lang="en-US" altLang="ja-JP" sz="2000" dirty="0" smtClean="0">
              <a:solidFill>
                <a:srgbClr val="FF0000"/>
              </a:solidFill>
            </a:endParaRPr>
          </a:p>
          <a:p>
            <a:pPr marL="0" indent="0">
              <a:buNone/>
            </a:pPr>
            <a:r>
              <a:rPr lang="ja-JP" altLang="en-US" sz="2000" dirty="0">
                <a:solidFill>
                  <a:srgbClr val="FF0000"/>
                </a:solidFill>
              </a:rPr>
              <a:t>　</a:t>
            </a:r>
            <a:r>
              <a:rPr lang="ja-JP" altLang="en-US" sz="2000" dirty="0" smtClean="0">
                <a:solidFill>
                  <a:srgbClr val="FF0000"/>
                </a:solidFill>
              </a:rPr>
              <a:t>　</a:t>
            </a:r>
            <a:r>
              <a:rPr lang="ja-JP" altLang="en-US" sz="2000" dirty="0" err="1" smtClean="0">
                <a:solidFill>
                  <a:srgbClr val="FF0000"/>
                </a:solidFill>
              </a:rPr>
              <a:t>ｃ</a:t>
            </a:r>
            <a:r>
              <a:rPr lang="en-US" altLang="ja-JP" sz="2000" dirty="0" smtClean="0">
                <a:solidFill>
                  <a:srgbClr val="FF0000"/>
                </a:solidFill>
              </a:rPr>
              <a:t>.</a:t>
            </a:r>
            <a:r>
              <a:rPr lang="ja-JP" altLang="en-US" sz="2000" dirty="0" smtClean="0">
                <a:solidFill>
                  <a:srgbClr val="FF0000"/>
                </a:solidFill>
              </a:rPr>
              <a:t> </a:t>
            </a:r>
            <a:r>
              <a:rPr lang="ja-JP" altLang="en-US" sz="2000" dirty="0">
                <a:solidFill>
                  <a:srgbClr val="FF0000"/>
                </a:solidFill>
              </a:rPr>
              <a:t>シーンの</a:t>
            </a:r>
            <a:r>
              <a:rPr lang="ja-JP" altLang="en-US" sz="2000" dirty="0" smtClean="0">
                <a:solidFill>
                  <a:srgbClr val="FF0000"/>
                </a:solidFill>
              </a:rPr>
              <a:t>構築</a:t>
            </a:r>
            <a:endParaRPr lang="en-US" altLang="ja-JP" sz="2000" dirty="0" smtClean="0">
              <a:solidFill>
                <a:srgbClr val="FF0000"/>
              </a:solidFill>
            </a:endParaRPr>
          </a:p>
          <a:p>
            <a:pPr marL="0" indent="0">
              <a:buNone/>
            </a:pPr>
            <a:r>
              <a:rPr lang="ja-JP" altLang="en-US" sz="2000" dirty="0"/>
              <a:t>　</a:t>
            </a:r>
            <a:r>
              <a:rPr lang="ja-JP" altLang="en-US" sz="2000" dirty="0" smtClean="0"/>
              <a:t>　</a:t>
            </a:r>
            <a:r>
              <a:rPr lang="ja-JP" altLang="en-US" sz="2000" dirty="0" err="1" smtClean="0"/>
              <a:t>ｄ</a:t>
            </a:r>
            <a:r>
              <a:rPr lang="en-US" altLang="ja-JP" sz="2000" dirty="0" smtClean="0"/>
              <a:t>. </a:t>
            </a:r>
            <a:r>
              <a:rPr lang="ja-JP" altLang="en-US" sz="2000" dirty="0"/>
              <a:t>プレーヤとモンスター達のアクションのためのロジック（コード）を</a:t>
            </a:r>
            <a:r>
              <a:rPr lang="ja-JP" altLang="en-US" sz="2000" dirty="0" smtClean="0"/>
              <a:t>書く</a:t>
            </a:r>
            <a:endParaRPr lang="en-US" altLang="ja-JP" sz="2000" dirty="0"/>
          </a:p>
          <a:p>
            <a:pPr marL="0" indent="0">
              <a:buNone/>
            </a:pPr>
            <a:r>
              <a:rPr lang="ja-JP" altLang="en-US" sz="2000" dirty="0" smtClean="0"/>
              <a:t>　　</a:t>
            </a:r>
            <a:r>
              <a:rPr lang="en-US" altLang="ja-JP" sz="2000" dirty="0" smtClean="0"/>
              <a:t>e. </a:t>
            </a:r>
            <a:r>
              <a:rPr lang="ja-JP" altLang="en-US" sz="2000" dirty="0"/>
              <a:t>インタフェースロジックの</a:t>
            </a:r>
            <a:r>
              <a:rPr lang="ja-JP" altLang="en-US" sz="2000" dirty="0" smtClean="0"/>
              <a:t>開発</a:t>
            </a:r>
            <a:endParaRPr lang="ja-JP" altLang="en-US" sz="2000" dirty="0"/>
          </a:p>
          <a:p>
            <a:pPr marL="0" indent="0">
              <a:buNone/>
            </a:pPr>
            <a:r>
              <a:rPr lang="ja-JP" altLang="en-US" sz="2000" dirty="0" smtClean="0"/>
              <a:t>　　</a:t>
            </a:r>
            <a:r>
              <a:rPr lang="en-US" altLang="ja-JP" sz="2000" dirty="0" smtClean="0"/>
              <a:t>f. </a:t>
            </a:r>
            <a:r>
              <a:rPr lang="ja-JP" altLang="en-US" sz="2000" dirty="0"/>
              <a:t>道具（宝物）のロジック（コード）を</a:t>
            </a:r>
            <a:r>
              <a:rPr lang="ja-JP" altLang="en-US" sz="2000" dirty="0" smtClean="0"/>
              <a:t>書く</a:t>
            </a:r>
            <a:endParaRPr lang="en-US" altLang="ja-JP" sz="2000" dirty="0" smtClean="0"/>
          </a:p>
          <a:p>
            <a:pPr marL="0" indent="0">
              <a:buNone/>
            </a:pPr>
            <a:r>
              <a:rPr lang="zh-CN" altLang="en-US" sz="2000" dirty="0"/>
              <a:t> </a:t>
            </a:r>
            <a:r>
              <a:rPr lang="zh-CN" altLang="en-US" sz="2000" dirty="0" smtClean="0"/>
              <a:t>    </a:t>
            </a:r>
            <a:r>
              <a:rPr lang="en-US" altLang="zh-CN" sz="2000" dirty="0" smtClean="0">
                <a:solidFill>
                  <a:schemeClr val="tx2">
                    <a:lumMod val="50000"/>
                    <a:lumOff val="50000"/>
                  </a:schemeClr>
                </a:solidFill>
              </a:rPr>
              <a:t>g</a:t>
            </a:r>
            <a:r>
              <a:rPr lang="en-US" altLang="ja-JP" sz="2000" dirty="0" smtClean="0">
                <a:solidFill>
                  <a:schemeClr val="tx2">
                    <a:lumMod val="50000"/>
                    <a:lumOff val="50000"/>
                  </a:schemeClr>
                </a:solidFill>
              </a:rPr>
              <a:t>. </a:t>
            </a:r>
            <a:r>
              <a:rPr lang="en-US" altLang="ja-JP" sz="2000" dirty="0">
                <a:solidFill>
                  <a:schemeClr val="tx2">
                    <a:lumMod val="50000"/>
                    <a:lumOff val="50000"/>
                  </a:schemeClr>
                </a:solidFill>
              </a:rPr>
              <a:t>Android APK</a:t>
            </a:r>
            <a:r>
              <a:rPr lang="ja-JP" altLang="en-US" sz="2000" dirty="0">
                <a:solidFill>
                  <a:schemeClr val="tx2">
                    <a:lumMod val="50000"/>
                    <a:lumOff val="50000"/>
                  </a:schemeClr>
                </a:solidFill>
              </a:rPr>
              <a:t>をエクスポートする</a:t>
            </a: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4320191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a:t>
            </a:r>
            <a:r>
              <a:rPr lang="en-US" altLang="ja-JP" sz="2000" dirty="0">
                <a:solidFill>
                  <a:schemeClr val="tx2">
                    <a:lumMod val="50000"/>
                    <a:lumOff val="50000"/>
                  </a:schemeClr>
                </a:solidFill>
              </a:rPr>
              <a:t>a</a:t>
            </a:r>
            <a:r>
              <a:rPr lang="en-US" altLang="ja-JP" sz="2000" dirty="0" smtClean="0">
                <a:solidFill>
                  <a:schemeClr val="tx2">
                    <a:lumMod val="50000"/>
                    <a:lumOff val="50000"/>
                  </a:schemeClr>
                </a:solidFill>
              </a:rPr>
              <a:t>.</a:t>
            </a:r>
            <a:r>
              <a:rPr lang="ja-JP" altLang="en-US" sz="2000" dirty="0">
                <a:solidFill>
                  <a:schemeClr val="tx2">
                    <a:lumMod val="50000"/>
                    <a:lumOff val="50000"/>
                  </a:schemeClr>
                </a:solidFill>
              </a:rPr>
              <a:t>使用する</a:t>
            </a:r>
            <a:r>
              <a:rPr lang="ja-JP" altLang="en-US" sz="2000" dirty="0" smtClean="0">
                <a:solidFill>
                  <a:schemeClr val="tx2">
                    <a:lumMod val="50000"/>
                    <a:lumOff val="50000"/>
                  </a:schemeClr>
                </a:solidFill>
              </a:rPr>
              <a:t>画像あるいは</a:t>
            </a:r>
            <a:r>
              <a:rPr lang="en-US" altLang="ja-JP" sz="2000" dirty="0">
                <a:solidFill>
                  <a:schemeClr val="tx2">
                    <a:lumMod val="50000"/>
                    <a:lumOff val="50000"/>
                  </a:schemeClr>
                </a:solidFill>
              </a:rPr>
              <a:t>3D</a:t>
            </a:r>
            <a:r>
              <a:rPr lang="ja-JP" altLang="en-US" sz="2000" dirty="0">
                <a:solidFill>
                  <a:schemeClr val="tx2">
                    <a:lumMod val="50000"/>
                    <a:lumOff val="50000"/>
                  </a:schemeClr>
                </a:solidFill>
              </a:rPr>
              <a:t>オブジェクト情報に対応した開発ツールの</a:t>
            </a:r>
            <a:r>
              <a:rPr lang="ja-JP" altLang="en-US" sz="2000" dirty="0" smtClean="0">
                <a:solidFill>
                  <a:schemeClr val="tx2">
                    <a:lumMod val="50000"/>
                    <a:lumOff val="50000"/>
                  </a:schemeClr>
                </a:solidFill>
              </a:rPr>
              <a:t>生</a:t>
            </a:r>
            <a:endParaRPr lang="en-US" altLang="ja-JP" sz="2000" dirty="0" smtClean="0">
              <a:solidFill>
                <a:schemeClr val="tx2">
                  <a:lumMod val="50000"/>
                  <a:lumOff val="50000"/>
                </a:schemeClr>
              </a:solidFill>
            </a:endParaRPr>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成</a:t>
            </a:r>
            <a:r>
              <a:rPr lang="ja-JP" altLang="en-US" sz="2000" dirty="0">
                <a:solidFill>
                  <a:schemeClr val="tx2">
                    <a:lumMod val="50000"/>
                    <a:lumOff val="50000"/>
                  </a:schemeClr>
                </a:solidFill>
              </a:rPr>
              <a:t>と</a:t>
            </a:r>
            <a:r>
              <a:rPr lang="ja-JP" altLang="en-US" sz="2000" dirty="0" smtClean="0">
                <a:solidFill>
                  <a:schemeClr val="tx2">
                    <a:lumMod val="50000"/>
                    <a:lumOff val="50000"/>
                  </a:schemeClr>
                </a:solidFill>
              </a:rPr>
              <a:t>取得</a:t>
            </a:r>
            <a:endParaRPr lang="en-US" altLang="ja-JP" sz="2000" dirty="0" smtClean="0"/>
          </a:p>
          <a:p>
            <a:pPr marL="0" indent="0">
              <a:buNone/>
            </a:pPr>
            <a:r>
              <a:rPr lang="en-US" altLang="ja-JP" sz="2000" dirty="0"/>
              <a:t> </a:t>
            </a:r>
            <a:r>
              <a:rPr lang="en-US" altLang="ja-JP" sz="2000" dirty="0" smtClean="0"/>
              <a:t>       a.1  </a:t>
            </a:r>
            <a:r>
              <a:rPr lang="ja-JP" altLang="en-US" sz="2000" dirty="0" smtClean="0"/>
              <a:t>識別したい画像あるいは</a:t>
            </a:r>
            <a:r>
              <a:rPr lang="en-US" altLang="ja-JP" sz="2000" dirty="0" smtClean="0"/>
              <a:t>3D</a:t>
            </a:r>
            <a:r>
              <a:rPr lang="ja-JP" altLang="en-US" sz="2000" dirty="0" smtClean="0"/>
              <a:t>オブジェクトを準備する。</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3973" y="3573016"/>
            <a:ext cx="3022404" cy="3018366"/>
          </a:xfrm>
          <a:prstGeom prst="rect">
            <a:avLst/>
          </a:prstGeom>
        </p:spPr>
      </p:pic>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solidFill>
                  <a:schemeClr val="tx2">
                    <a:lumMod val="50000"/>
                    <a:lumOff val="50000"/>
                  </a:schemeClr>
                </a:solidFill>
              </a:rPr>
              <a:t>　</a:t>
            </a:r>
            <a:r>
              <a:rPr lang="en-US" altLang="ja-JP" sz="2000" dirty="0" smtClean="0">
                <a:solidFill>
                  <a:schemeClr val="tx2">
                    <a:lumMod val="50000"/>
                    <a:lumOff val="50000"/>
                  </a:schemeClr>
                </a:solidFill>
              </a:rPr>
              <a:t>a.</a:t>
            </a:r>
            <a:r>
              <a:rPr lang="ja-JP" altLang="en-US" sz="2000" dirty="0">
                <a:solidFill>
                  <a:schemeClr val="tx2">
                    <a:lumMod val="50000"/>
                    <a:lumOff val="50000"/>
                  </a:schemeClr>
                </a:solidFill>
              </a:rPr>
              <a:t>使用する</a:t>
            </a:r>
            <a:r>
              <a:rPr lang="ja-JP" altLang="en-US" sz="2000" dirty="0" smtClean="0">
                <a:solidFill>
                  <a:schemeClr val="tx2">
                    <a:lumMod val="50000"/>
                    <a:lumOff val="50000"/>
                  </a:schemeClr>
                </a:solidFill>
              </a:rPr>
              <a:t>画像あるいは</a:t>
            </a:r>
            <a:r>
              <a:rPr lang="en-US" altLang="ja-JP" sz="2000" dirty="0">
                <a:solidFill>
                  <a:schemeClr val="tx2">
                    <a:lumMod val="50000"/>
                    <a:lumOff val="50000"/>
                  </a:schemeClr>
                </a:solidFill>
              </a:rPr>
              <a:t>3D</a:t>
            </a:r>
            <a:r>
              <a:rPr lang="ja-JP" altLang="en-US" sz="2000" dirty="0">
                <a:solidFill>
                  <a:schemeClr val="tx2">
                    <a:lumMod val="50000"/>
                    <a:lumOff val="50000"/>
                  </a:schemeClr>
                </a:solidFill>
              </a:rPr>
              <a:t>オブジェクト情報に対応した開発ツールの</a:t>
            </a:r>
            <a:r>
              <a:rPr lang="ja-JP" altLang="en-US" sz="2000" dirty="0" smtClean="0">
                <a:solidFill>
                  <a:schemeClr val="tx2">
                    <a:lumMod val="50000"/>
                    <a:lumOff val="50000"/>
                  </a:schemeClr>
                </a:solidFill>
              </a:rPr>
              <a:t>生</a:t>
            </a:r>
            <a:endParaRPr lang="en-US" altLang="ja-JP" sz="2000" dirty="0" smtClean="0">
              <a:solidFill>
                <a:schemeClr val="tx2">
                  <a:lumMod val="50000"/>
                  <a:lumOff val="50000"/>
                </a:schemeClr>
              </a:solidFill>
            </a:endParaRPr>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成</a:t>
            </a:r>
            <a:r>
              <a:rPr lang="ja-JP" altLang="en-US" sz="2000" dirty="0">
                <a:solidFill>
                  <a:schemeClr val="tx2">
                    <a:lumMod val="50000"/>
                    <a:lumOff val="50000"/>
                  </a:schemeClr>
                </a:solidFill>
              </a:rPr>
              <a:t>と取得</a:t>
            </a:r>
          </a:p>
          <a:p>
            <a:pPr marL="0" indent="0">
              <a:buNone/>
            </a:pPr>
            <a:r>
              <a:rPr lang="en-US" altLang="ja-JP" sz="2000" dirty="0"/>
              <a:t> </a:t>
            </a:r>
            <a:r>
              <a:rPr lang="en-US" altLang="ja-JP" sz="2000" dirty="0" smtClean="0"/>
              <a:t>       a.2 </a:t>
            </a:r>
            <a:r>
              <a:rPr lang="en-US" altLang="ja-JP" sz="2000" dirty="0" err="1" smtClean="0"/>
              <a:t>Vuforia</a:t>
            </a:r>
            <a:r>
              <a:rPr lang="ja-JP" altLang="en-US" sz="2000" dirty="0" smtClean="0"/>
              <a:t> </a:t>
            </a:r>
            <a:r>
              <a:rPr lang="en-US" altLang="ja-JP" sz="2000" dirty="0" smtClean="0"/>
              <a:t>Developer Portal</a:t>
            </a:r>
            <a:r>
              <a:rPr lang="ja-JP" altLang="en-US" sz="2000" dirty="0" smtClean="0"/>
              <a:t>のウェブサイト</a:t>
            </a:r>
            <a:r>
              <a:rPr lang="ja-JP" altLang="en-US" sz="2000" dirty="0"/>
              <a:t>を登録し、識別</a:t>
            </a:r>
            <a:r>
              <a:rPr lang="ja-JP" altLang="en-US" sz="2000" dirty="0" smtClean="0"/>
              <a:t>したいも</a:t>
            </a:r>
            <a:endParaRPr lang="en-US" altLang="ja-JP" sz="2000" dirty="0" smtClean="0"/>
          </a:p>
          <a:p>
            <a:pPr marL="0" indent="0">
              <a:buNone/>
            </a:pPr>
            <a:r>
              <a:rPr lang="en-US" altLang="ja-JP" sz="2000" dirty="0"/>
              <a:t> </a:t>
            </a:r>
            <a:r>
              <a:rPr lang="en-US" altLang="ja-JP" sz="2000" dirty="0" smtClean="0"/>
              <a:t>             </a:t>
            </a:r>
            <a:r>
              <a:rPr lang="ja-JP" altLang="en-US" sz="2000" dirty="0" err="1" smtClean="0"/>
              <a:t>のに</a:t>
            </a:r>
            <a:r>
              <a:rPr lang="ja-JP" altLang="en-US" sz="2000" dirty="0"/>
              <a:t>関する情報をアップロードします。</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17450934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solidFill>
                  <a:schemeClr val="tx2">
                    <a:lumMod val="50000"/>
                    <a:lumOff val="50000"/>
                  </a:schemeClr>
                </a:solidFill>
              </a:rPr>
              <a:t>a</a:t>
            </a:r>
            <a:r>
              <a:rPr lang="en-US" altLang="ja-JP" sz="2000" dirty="0" smtClean="0">
                <a:solidFill>
                  <a:schemeClr val="tx2">
                    <a:lumMod val="50000"/>
                    <a:lumOff val="50000"/>
                  </a:schemeClr>
                </a:solidFill>
              </a:rPr>
              <a:t>.</a:t>
            </a:r>
            <a:r>
              <a:rPr lang="ja-JP" altLang="en-US" sz="2000" dirty="0">
                <a:solidFill>
                  <a:schemeClr val="tx2">
                    <a:lumMod val="50000"/>
                    <a:lumOff val="50000"/>
                  </a:schemeClr>
                </a:solidFill>
              </a:rPr>
              <a:t>使用する</a:t>
            </a:r>
            <a:r>
              <a:rPr lang="ja-JP" altLang="en-US" sz="2000" dirty="0" smtClean="0">
                <a:solidFill>
                  <a:schemeClr val="tx2">
                    <a:lumMod val="50000"/>
                    <a:lumOff val="50000"/>
                  </a:schemeClr>
                </a:solidFill>
              </a:rPr>
              <a:t>画像あるいは</a:t>
            </a:r>
            <a:r>
              <a:rPr lang="en-US" altLang="ja-JP" sz="2000" dirty="0">
                <a:solidFill>
                  <a:schemeClr val="tx2">
                    <a:lumMod val="50000"/>
                    <a:lumOff val="50000"/>
                  </a:schemeClr>
                </a:solidFill>
              </a:rPr>
              <a:t>3D</a:t>
            </a:r>
            <a:r>
              <a:rPr lang="ja-JP" altLang="en-US" sz="2000" dirty="0">
                <a:solidFill>
                  <a:schemeClr val="tx2">
                    <a:lumMod val="50000"/>
                    <a:lumOff val="50000"/>
                  </a:schemeClr>
                </a:solidFill>
              </a:rPr>
              <a:t>オブジェクト情報に対応した開発ツールの</a:t>
            </a:r>
            <a:r>
              <a:rPr lang="ja-JP" altLang="en-US" sz="2000" dirty="0" smtClean="0">
                <a:solidFill>
                  <a:schemeClr val="tx2">
                    <a:lumMod val="50000"/>
                    <a:lumOff val="50000"/>
                  </a:schemeClr>
                </a:solidFill>
              </a:rPr>
              <a:t>生</a:t>
            </a:r>
            <a:endParaRPr lang="en-US" altLang="ja-JP" sz="2000" dirty="0" smtClean="0">
              <a:solidFill>
                <a:schemeClr val="tx2">
                  <a:lumMod val="50000"/>
                  <a:lumOff val="50000"/>
                </a:schemeClr>
              </a:solidFill>
            </a:endParaRPr>
          </a:p>
          <a:p>
            <a:pPr marL="0" indent="0">
              <a:buNone/>
            </a:pPr>
            <a:r>
              <a:rPr lang="ja-JP" altLang="en-US" sz="2000" dirty="0">
                <a:solidFill>
                  <a:schemeClr val="tx2">
                    <a:lumMod val="50000"/>
                    <a:lumOff val="50000"/>
                  </a:schemeClr>
                </a:solidFill>
              </a:rPr>
              <a:t>　</a:t>
            </a:r>
            <a:r>
              <a:rPr lang="ja-JP" altLang="en-US" sz="2000" dirty="0" smtClean="0">
                <a:solidFill>
                  <a:schemeClr val="tx2">
                    <a:lumMod val="50000"/>
                    <a:lumOff val="50000"/>
                  </a:schemeClr>
                </a:solidFill>
              </a:rPr>
              <a:t>　　　成</a:t>
            </a:r>
            <a:r>
              <a:rPr lang="ja-JP" altLang="en-US" sz="2000" dirty="0">
                <a:solidFill>
                  <a:schemeClr val="tx2">
                    <a:lumMod val="50000"/>
                    <a:lumOff val="50000"/>
                  </a:schemeClr>
                </a:solidFill>
              </a:rPr>
              <a:t>と取得</a:t>
            </a:r>
          </a:p>
          <a:p>
            <a:pPr marL="0" indent="0">
              <a:buNone/>
            </a:pPr>
            <a:r>
              <a:rPr lang="en-US" altLang="ja-JP" sz="2000" dirty="0"/>
              <a:t> </a:t>
            </a:r>
            <a:r>
              <a:rPr lang="en-US" altLang="ja-JP" sz="2000" dirty="0" smtClean="0"/>
              <a:t>       a.3 </a:t>
            </a:r>
            <a:r>
              <a:rPr lang="en-US" altLang="ja-JP" sz="2000" dirty="0" err="1" smtClean="0"/>
              <a:t>Vuforia</a:t>
            </a:r>
            <a:r>
              <a:rPr lang="ja-JP" altLang="en-US" sz="2000" dirty="0"/>
              <a:t>　</a:t>
            </a:r>
            <a:r>
              <a:rPr lang="en-US" altLang="ja-JP" sz="2000" dirty="0" smtClean="0"/>
              <a:t>SDK</a:t>
            </a:r>
            <a:r>
              <a:rPr lang="ja-JP" altLang="en-US" sz="2000" dirty="0" smtClean="0"/>
              <a:t>を</a:t>
            </a:r>
            <a:r>
              <a:rPr lang="ja-JP" altLang="en-US" sz="2000" dirty="0"/>
              <a:t>ダウンロードし、それを</a:t>
            </a:r>
            <a:r>
              <a:rPr lang="en-US" altLang="ja-JP" sz="2000" dirty="0"/>
              <a:t>unity</a:t>
            </a:r>
            <a:r>
              <a:rPr lang="ja-JP" altLang="en-US" sz="2000" dirty="0"/>
              <a:t>プロジェクトに</a:t>
            </a:r>
            <a:r>
              <a:rPr lang="ja-JP" altLang="en-US" sz="2000" dirty="0" smtClean="0"/>
              <a:t>イン</a:t>
            </a:r>
            <a:endParaRPr lang="en-US" altLang="ja-JP" sz="2000" dirty="0" smtClean="0"/>
          </a:p>
          <a:p>
            <a:pPr marL="0" indent="0">
              <a:buNone/>
            </a:pPr>
            <a:r>
              <a:rPr lang="en-US" altLang="ja-JP" sz="2000" dirty="0"/>
              <a:t> </a:t>
            </a:r>
            <a:r>
              <a:rPr lang="en-US" altLang="ja-JP" sz="2000" dirty="0" smtClean="0"/>
              <a:t>             </a:t>
            </a:r>
            <a:r>
              <a:rPr lang="ja-JP" altLang="en-US" sz="2000" dirty="0" smtClean="0"/>
              <a:t>ポート</a:t>
            </a:r>
            <a:r>
              <a:rPr lang="ja-JP" altLang="en-US" sz="2000" dirty="0"/>
              <a:t>して、適切な設定を</a:t>
            </a:r>
            <a:r>
              <a:rPr lang="ja-JP" altLang="en-US" sz="2000" dirty="0" smtClean="0"/>
              <a:t>行う。</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3074" name="Picture 2" descr="Vuforia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994197"/>
            <a:ext cx="4176464" cy="275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993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solidFill>
                  <a:srgbClr val="FF0000"/>
                </a:solidFill>
              </a:rPr>
              <a:t>b</a:t>
            </a:r>
            <a:r>
              <a:rPr lang="en-US" altLang="ja-JP" sz="2000" dirty="0" smtClean="0">
                <a:solidFill>
                  <a:srgbClr val="FF0000"/>
                </a:solidFill>
              </a:rPr>
              <a:t>. 3D</a:t>
            </a:r>
            <a:r>
              <a:rPr lang="ja-JP" altLang="en-US" sz="2000" dirty="0">
                <a:solidFill>
                  <a:srgbClr val="FF0000"/>
                </a:solidFill>
              </a:rPr>
              <a:t>モデルを</a:t>
            </a:r>
            <a:r>
              <a:rPr lang="ja-JP" altLang="en-US" sz="2000" dirty="0" smtClean="0">
                <a:solidFill>
                  <a:srgbClr val="FF0000"/>
                </a:solidFill>
              </a:rPr>
              <a:t>探す</a:t>
            </a:r>
            <a:endParaRPr lang="en-US" altLang="ja-JP" sz="2000" dirty="0" smtClean="0">
              <a:solidFill>
                <a:srgbClr val="FF0000"/>
              </a:solidFill>
            </a:endParaRPr>
          </a:p>
          <a:p>
            <a:pPr marL="0" indent="0">
              <a:buNone/>
            </a:pPr>
            <a:r>
              <a:rPr lang="ja-JP" altLang="en-US" sz="2000" dirty="0" smtClean="0">
                <a:solidFill>
                  <a:srgbClr val="FF0000"/>
                </a:solidFill>
              </a:rPr>
              <a:t>　　</a:t>
            </a:r>
            <a:endParaRPr lang="en-US" altLang="ja-JP" sz="2000" dirty="0" smtClean="0">
              <a:solidFill>
                <a:srgbClr val="FF0000"/>
              </a:solidFill>
            </a:endParaRPr>
          </a:p>
          <a:p>
            <a:pPr marL="0" indent="0">
              <a:buNone/>
            </a:pPr>
            <a:r>
              <a:rPr lang="ja-JP" altLang="en-US" sz="2000" dirty="0">
                <a:solidFill>
                  <a:srgbClr val="FF0000"/>
                </a:solidFill>
              </a:rPr>
              <a:t>　</a:t>
            </a:r>
            <a:r>
              <a:rPr lang="ja-JP" altLang="en-US" sz="2000" dirty="0" smtClean="0">
                <a:solidFill>
                  <a:srgbClr val="FF0000"/>
                </a:solidFill>
              </a:rPr>
              <a:t>　</a:t>
            </a:r>
            <a:r>
              <a:rPr lang="en-US" altLang="ja-JP" sz="2000" dirty="0">
                <a:solidFill>
                  <a:srgbClr val="FF0000"/>
                </a:solidFill>
              </a:rPr>
              <a:t>c</a:t>
            </a:r>
            <a:r>
              <a:rPr lang="en-US" altLang="ja-JP" sz="2000" dirty="0" smtClean="0">
                <a:solidFill>
                  <a:srgbClr val="FF0000"/>
                </a:solidFill>
              </a:rPr>
              <a:t>.</a:t>
            </a:r>
            <a:r>
              <a:rPr lang="ja-JP" altLang="en-US" sz="2000" dirty="0" smtClean="0">
                <a:solidFill>
                  <a:srgbClr val="FF0000"/>
                </a:solidFill>
              </a:rPr>
              <a:t> </a:t>
            </a:r>
            <a:r>
              <a:rPr lang="ja-JP" altLang="en-US" sz="2000" dirty="0">
                <a:solidFill>
                  <a:srgbClr val="FF0000"/>
                </a:solidFill>
              </a:rPr>
              <a:t>シーンの</a:t>
            </a:r>
            <a:r>
              <a:rPr lang="ja-JP" altLang="en-US" sz="2000" dirty="0" smtClean="0">
                <a:solidFill>
                  <a:srgbClr val="FF0000"/>
                </a:solidFill>
              </a:rPr>
              <a:t>構築</a:t>
            </a:r>
            <a:endParaRPr lang="en-US" altLang="ja-JP" sz="2000" dirty="0" smtClean="0">
              <a:solidFill>
                <a:srgbClr val="FF0000"/>
              </a:solidFill>
            </a:endParaRPr>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t>d</a:t>
            </a:r>
            <a:r>
              <a:rPr lang="en-US" altLang="ja-JP" sz="2000" dirty="0" smtClean="0"/>
              <a:t>. </a:t>
            </a:r>
            <a:r>
              <a:rPr lang="ja-JP" altLang="en-US" sz="2000" dirty="0"/>
              <a:t>プレーヤとモンスター達のアクションのためのロジック（コード）を</a:t>
            </a:r>
            <a:r>
              <a:rPr lang="ja-JP" altLang="en-US" sz="2000" dirty="0" smtClean="0"/>
              <a:t>書く</a:t>
            </a:r>
            <a:endParaRPr lang="en-US" altLang="ja-JP" sz="2000" dirty="0" smtClean="0"/>
          </a:p>
          <a:p>
            <a:pPr marL="0" indent="0">
              <a:buNone/>
            </a:pPr>
            <a:endParaRPr lang="en-US" altLang="ja-JP" sz="2000" dirty="0"/>
          </a:p>
          <a:p>
            <a:pPr marL="0" indent="0">
              <a:buNone/>
            </a:pPr>
            <a:r>
              <a:rPr lang="ja-JP" altLang="en-US" sz="2000" dirty="0" smtClean="0"/>
              <a:t>　　</a:t>
            </a:r>
            <a:r>
              <a:rPr lang="en-US" altLang="ja-JP" sz="2000" dirty="0"/>
              <a:t>e</a:t>
            </a:r>
            <a:r>
              <a:rPr lang="en-US" altLang="ja-JP" sz="2000" dirty="0" smtClean="0"/>
              <a:t>. </a:t>
            </a:r>
            <a:r>
              <a:rPr lang="ja-JP" altLang="en-US" sz="2000" dirty="0"/>
              <a:t>インタフェースロジックの</a:t>
            </a:r>
            <a:r>
              <a:rPr lang="ja-JP" altLang="en-US" sz="2000" dirty="0" smtClean="0"/>
              <a:t>開発</a:t>
            </a:r>
            <a:endParaRPr lang="en-US" altLang="ja-JP" sz="2000" dirty="0"/>
          </a:p>
          <a:p>
            <a:pPr marL="0" indent="0">
              <a:buNone/>
            </a:pPr>
            <a:endParaRPr lang="ja-JP" altLang="en-US" sz="2000" dirty="0"/>
          </a:p>
          <a:p>
            <a:pPr marL="0" indent="0">
              <a:buNone/>
            </a:pPr>
            <a:r>
              <a:rPr lang="ja-JP" altLang="en-US" sz="2000" dirty="0" smtClean="0"/>
              <a:t>　　</a:t>
            </a:r>
            <a:r>
              <a:rPr lang="en-US" altLang="ja-JP" sz="2000" dirty="0"/>
              <a:t>f</a:t>
            </a:r>
            <a:r>
              <a:rPr lang="en-US" altLang="ja-JP" sz="2000" dirty="0" smtClean="0"/>
              <a:t>. </a:t>
            </a:r>
            <a:r>
              <a:rPr lang="ja-JP" altLang="en-US" sz="2000" dirty="0"/>
              <a:t>道具（宝物）のロジック（コード）を書く</a:t>
            </a: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282102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solidFill>
                  <a:schemeClr val="tx2">
                    <a:lumMod val="50000"/>
                    <a:lumOff val="50000"/>
                  </a:schemeClr>
                </a:solidFill>
              </a:rPr>
              <a:t>　</a:t>
            </a:r>
            <a:r>
              <a:rPr lang="en-US" altLang="ja-JP" sz="2000" dirty="0">
                <a:solidFill>
                  <a:schemeClr val="tx2">
                    <a:lumMod val="50000"/>
                    <a:lumOff val="50000"/>
                  </a:schemeClr>
                </a:solidFill>
              </a:rPr>
              <a:t>g</a:t>
            </a:r>
            <a:r>
              <a:rPr lang="en-US" altLang="ja-JP" sz="2000" dirty="0" smtClean="0">
                <a:solidFill>
                  <a:schemeClr val="tx2">
                    <a:lumMod val="50000"/>
                    <a:lumOff val="50000"/>
                  </a:schemeClr>
                </a:solidFill>
              </a:rPr>
              <a:t>. Android APK</a:t>
            </a:r>
            <a:r>
              <a:rPr lang="ja-JP" altLang="en-US" sz="2000" dirty="0">
                <a:solidFill>
                  <a:schemeClr val="tx2">
                    <a:lumMod val="50000"/>
                    <a:lumOff val="50000"/>
                  </a:schemeClr>
                </a:solidFill>
              </a:rPr>
              <a:t>を</a:t>
            </a:r>
            <a:r>
              <a:rPr lang="ja-JP" altLang="en-US" sz="2000" dirty="0" smtClean="0">
                <a:solidFill>
                  <a:schemeClr val="tx2">
                    <a:lumMod val="50000"/>
                    <a:lumOff val="50000"/>
                  </a:schemeClr>
                </a:solidFill>
              </a:rPr>
              <a:t>エクスポートする</a:t>
            </a:r>
            <a:endParaRPr kumimoji="1" lang="ja-JP" altLang="en-US" dirty="0">
              <a:solidFill>
                <a:schemeClr val="tx2">
                  <a:lumMod val="50000"/>
                  <a:lumOff val="50000"/>
                </a:schemeClr>
              </a:solidFill>
            </a:endParaRPr>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010" y="2996951"/>
            <a:ext cx="6369315" cy="3274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42019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５</a:t>
            </a:r>
            <a:r>
              <a:rPr lang="ja-JP" altLang="en-US" dirty="0" smtClean="0"/>
              <a:t>．</a:t>
            </a:r>
            <a:r>
              <a:rPr lang="ja-JP" altLang="en-US" dirty="0"/>
              <a:t>難しい</a:t>
            </a:r>
            <a:r>
              <a:rPr lang="ja-JP" altLang="en-US" dirty="0" smtClean="0"/>
              <a:t>ところ</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smtClean="0"/>
              <a:t>Ⅰ</a:t>
            </a:r>
            <a:r>
              <a:rPr lang="ja-JP" altLang="en-US" sz="2000" dirty="0" err="1" smtClean="0"/>
              <a:t>．</a:t>
            </a:r>
            <a:r>
              <a:rPr lang="en-US" altLang="ja-JP" sz="2000" dirty="0" err="1" smtClean="0"/>
              <a:t>Vuforia</a:t>
            </a:r>
            <a:r>
              <a:rPr lang="ja-JP" altLang="en-US" sz="2000" dirty="0" smtClean="0"/>
              <a:t> </a:t>
            </a:r>
            <a:r>
              <a:rPr lang="en-US" altLang="ja-JP" sz="2000" dirty="0" smtClean="0"/>
              <a:t>SDK</a:t>
            </a:r>
            <a:r>
              <a:rPr lang="ja-JP" altLang="en-US" sz="2000" dirty="0"/>
              <a:t>をインポート</a:t>
            </a:r>
            <a:r>
              <a:rPr lang="ja-JP" altLang="en-US" sz="2000" dirty="0" smtClean="0"/>
              <a:t>したあとの設置</a:t>
            </a: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r>
              <a:rPr lang="en-US" altLang="ja-JP" sz="2000" dirty="0" smtClean="0"/>
              <a:t>Ⅱ</a:t>
            </a:r>
            <a:r>
              <a:rPr lang="ja-JP" altLang="en-US" sz="2000" dirty="0" err="1"/>
              <a:t>．</a:t>
            </a:r>
            <a:r>
              <a:rPr lang="ja-JP" altLang="en-US" sz="2000" dirty="0"/>
              <a:t>プレーヤとモンスター達のアクションのためのロジック（コード</a:t>
            </a:r>
            <a:r>
              <a:rPr lang="ja-JP" altLang="en-US" sz="2000" dirty="0" smtClean="0"/>
              <a:t>）</a:t>
            </a:r>
            <a:endParaRPr lang="en-US" altLang="ja-JP" sz="2000" dirty="0" smtClean="0"/>
          </a:p>
          <a:p>
            <a:pPr marL="0" indent="0">
              <a:buNone/>
            </a:pPr>
            <a:endParaRPr lang="en-US" altLang="ja-JP" sz="2000" dirty="0" smtClean="0"/>
          </a:p>
          <a:p>
            <a:pPr marL="0" indent="0">
              <a:buNone/>
            </a:pPr>
            <a:r>
              <a:rPr lang="ja-JP" altLang="en-US" sz="2000" dirty="0" smtClean="0"/>
              <a:t>　　</a:t>
            </a:r>
            <a:r>
              <a:rPr lang="en-US" altLang="ja-JP" sz="2000" dirty="0" smtClean="0"/>
              <a:t>Ⅲ</a:t>
            </a:r>
            <a:r>
              <a:rPr lang="ja-JP" altLang="en-US" sz="2000" dirty="0" err="1" smtClean="0"/>
              <a:t>．</a:t>
            </a:r>
            <a:r>
              <a:rPr lang="en-US" altLang="ja-JP" sz="2000" dirty="0" smtClean="0"/>
              <a:t>Android</a:t>
            </a:r>
            <a:r>
              <a:rPr lang="ja-JP" altLang="en-US" sz="2000" dirty="0"/>
              <a:t> </a:t>
            </a:r>
            <a:r>
              <a:rPr lang="en-US" altLang="ja-JP" sz="2000" dirty="0" smtClean="0"/>
              <a:t>APK</a:t>
            </a:r>
            <a:r>
              <a:rPr lang="ja-JP" altLang="en-US" sz="2000" dirty="0" smtClean="0"/>
              <a:t>のエクスポート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a:t>
            </a:r>
            <a:r>
              <a:rPr lang="ja-JP" altLang="en-US" dirty="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kumimoji="1" lang="ja-JP" altLang="en-US" dirty="0" smtClean="0"/>
              <a:t>　</a:t>
            </a:r>
            <a:r>
              <a:rPr lang="ja-JP" altLang="en-US" dirty="0"/>
              <a:t>　</a:t>
            </a:r>
            <a:endParaRPr lang="en-US" altLang="ja-JP" dirty="0" smtClean="0"/>
          </a:p>
          <a:p>
            <a:pPr marL="0" indent="0">
              <a:buNone/>
            </a:pPr>
            <a:r>
              <a:rPr lang="ja-JP" altLang="en-US" sz="2000" dirty="0"/>
              <a:t>　</a:t>
            </a:r>
            <a:r>
              <a:rPr lang="ja-JP" altLang="en-US" sz="2000" dirty="0" smtClean="0"/>
              <a:t>　</a:t>
            </a:r>
            <a:endParaRPr lang="ja-JP" altLang="en-US" sz="2000"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2" name="円/楕円 1"/>
          <p:cNvSpPr/>
          <p:nvPr/>
        </p:nvSpPr>
        <p:spPr>
          <a:xfrm>
            <a:off x="3491880"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3659567" y="3486198"/>
            <a:ext cx="1422184" cy="461665"/>
          </a:xfrm>
          <a:prstGeom prst="rect">
            <a:avLst/>
          </a:prstGeom>
          <a:noFill/>
        </p:spPr>
        <p:txBody>
          <a:bodyPr wrap="none" rtlCol="0">
            <a:spAutoFit/>
          </a:bodyPr>
          <a:lstStyle/>
          <a:p>
            <a:r>
              <a:rPr lang="ja-JP" altLang="en-US" sz="2400" b="1" dirty="0" smtClean="0"/>
              <a:t>現実座標</a:t>
            </a:r>
            <a:endParaRPr lang="en-US" altLang="ja-JP" sz="2400" b="1" dirty="0"/>
          </a:p>
        </p:txBody>
      </p:sp>
      <p:sp>
        <p:nvSpPr>
          <p:cNvPr id="6" name="円/楕円 5"/>
          <p:cNvSpPr/>
          <p:nvPr/>
        </p:nvSpPr>
        <p:spPr>
          <a:xfrm>
            <a:off x="5868144"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5940152" y="3466304"/>
            <a:ext cx="1584176" cy="523220"/>
          </a:xfrm>
          <a:prstGeom prst="rect">
            <a:avLst/>
          </a:prstGeom>
          <a:noFill/>
        </p:spPr>
        <p:txBody>
          <a:bodyPr wrap="square" rtlCol="0">
            <a:spAutoFit/>
          </a:bodyPr>
          <a:lstStyle/>
          <a:p>
            <a:pPr algn="ctr"/>
            <a:r>
              <a:rPr lang="ja-JP" altLang="en-US" sz="1400" b="1" dirty="0" smtClean="0"/>
              <a:t>ディスプレーヤー</a:t>
            </a:r>
            <a:endParaRPr lang="en-US" altLang="ja-JP" sz="1400" b="1" dirty="0" smtClean="0"/>
          </a:p>
          <a:p>
            <a:pPr algn="ctr"/>
            <a:r>
              <a:rPr lang="en-US" altLang="ja-JP" sz="1400" b="1" dirty="0" smtClean="0"/>
              <a:t>(Displayer)</a:t>
            </a:r>
            <a:endParaRPr lang="ja-JP" altLang="en-US" sz="1400" b="1" dirty="0"/>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6005256" y="2208839"/>
            <a:ext cx="760528" cy="46817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0352" y="2132856"/>
            <a:ext cx="303182" cy="620145"/>
          </a:xfrm>
          <a:prstGeom prst="rect">
            <a:avLst/>
          </a:prstGeom>
        </p:spPr>
      </p:pic>
      <p:pic>
        <p:nvPicPr>
          <p:cNvPr id="11" name="図 1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8195920" y="3388893"/>
            <a:ext cx="720193" cy="339021"/>
          </a:xfrm>
          <a:prstGeom prst="rect">
            <a:avLst/>
          </a:prstGeom>
        </p:spPr>
      </p:pic>
      <p:cxnSp>
        <p:nvCxnSpPr>
          <p:cNvPr id="13" name="直線矢印コネクタ 12"/>
          <p:cNvCxnSpPr>
            <a:stCxn id="9" idx="2"/>
            <a:endCxn id="6" idx="0"/>
          </p:cNvCxnSpPr>
          <p:nvPr/>
        </p:nvCxnSpPr>
        <p:spPr>
          <a:xfrm>
            <a:off x="6385520" y="2677017"/>
            <a:ext cx="346720" cy="535959"/>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0" idx="2"/>
            <a:endCxn id="6" idx="7"/>
          </p:cNvCxnSpPr>
          <p:nvPr/>
        </p:nvCxnSpPr>
        <p:spPr>
          <a:xfrm flipH="1">
            <a:off x="7343248" y="2753001"/>
            <a:ext cx="548695" cy="60761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1" idx="1"/>
            <a:endCxn id="6" idx="6"/>
          </p:cNvCxnSpPr>
          <p:nvPr/>
        </p:nvCxnSpPr>
        <p:spPr>
          <a:xfrm flipH="1">
            <a:off x="7596336" y="3558404"/>
            <a:ext cx="599584" cy="15862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2915816" y="3068960"/>
            <a:ext cx="792088" cy="30380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444026" y="6169505"/>
            <a:ext cx="2622612" cy="369332"/>
          </a:xfrm>
          <a:prstGeom prst="rect">
            <a:avLst/>
          </a:prstGeom>
          <a:noFill/>
        </p:spPr>
        <p:txBody>
          <a:bodyPr wrap="square" rtlCol="0">
            <a:spAutoFit/>
          </a:bodyPr>
          <a:lstStyle/>
          <a:p>
            <a:pPr algn="ctr"/>
            <a:r>
              <a:rPr kumimoji="1" lang="ja-JP" altLang="en-US" dirty="0" smtClean="0"/>
              <a:t>個人的なまとめ</a:t>
            </a:r>
            <a:endParaRPr kumimoji="1" lang="ja-JP" altLang="en-US" dirty="0"/>
          </a:p>
        </p:txBody>
      </p:sp>
      <p:sp>
        <p:nvSpPr>
          <p:cNvPr id="28" name="テキスト ボックス 27"/>
          <p:cNvSpPr txBox="1"/>
          <p:nvPr/>
        </p:nvSpPr>
        <p:spPr>
          <a:xfrm>
            <a:off x="779243" y="2760330"/>
            <a:ext cx="2304256" cy="369332"/>
          </a:xfrm>
          <a:prstGeom prst="rect">
            <a:avLst/>
          </a:prstGeom>
          <a:noFill/>
        </p:spPr>
        <p:txBody>
          <a:bodyPr wrap="square" rtlCol="0">
            <a:spAutoFit/>
          </a:bodyPr>
          <a:lstStyle/>
          <a:p>
            <a:pPr algn="ctr"/>
            <a:r>
              <a:rPr lang="ja-JP" altLang="en-US" dirty="0"/>
              <a:t>現実の情報が</a:t>
            </a:r>
            <a:r>
              <a:rPr lang="ja-JP" altLang="en-US" dirty="0" smtClean="0"/>
              <a:t>必要</a:t>
            </a:r>
            <a:endParaRPr lang="en-US" altLang="ja-JP" dirty="0"/>
          </a:p>
        </p:txBody>
      </p:sp>
      <p:pic>
        <p:nvPicPr>
          <p:cNvPr id="29" name="図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8341" y="3196462"/>
            <a:ext cx="1286059" cy="1284341"/>
          </a:xfrm>
          <a:prstGeom prst="rect">
            <a:avLst/>
          </a:prstGeom>
        </p:spPr>
      </p:pic>
    </p:spTree>
    <p:extLst>
      <p:ext uri="{BB962C8B-B14F-4D97-AF65-F5344CB8AC3E}">
        <p14:creationId xmlns:p14="http://schemas.microsoft.com/office/powerpoint/2010/main" val="157604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a:t>
            </a:r>
            <a:r>
              <a:rPr lang="ja-JP" altLang="en-US" dirty="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kumimoji="1" lang="ja-JP" altLang="en-US" dirty="0" smtClean="0"/>
              <a:t>　</a:t>
            </a:r>
            <a:r>
              <a:rPr lang="ja-JP" altLang="en-US" dirty="0"/>
              <a:t>　</a:t>
            </a:r>
            <a:endParaRPr lang="en-US" altLang="ja-JP" dirty="0" smtClean="0"/>
          </a:p>
          <a:p>
            <a:pPr marL="0" indent="0">
              <a:buNone/>
            </a:pPr>
            <a:r>
              <a:rPr lang="ja-JP" altLang="en-US" sz="2000" dirty="0"/>
              <a:t>　</a:t>
            </a:r>
            <a:r>
              <a:rPr lang="ja-JP" altLang="en-US" sz="2000" dirty="0" smtClean="0"/>
              <a:t>　</a:t>
            </a:r>
            <a:endParaRPr lang="ja-JP" altLang="en-US" sz="2000"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2" name="円/楕円 1"/>
          <p:cNvSpPr/>
          <p:nvPr/>
        </p:nvSpPr>
        <p:spPr>
          <a:xfrm>
            <a:off x="3491880"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3659567" y="3486198"/>
            <a:ext cx="1422184" cy="461665"/>
          </a:xfrm>
          <a:prstGeom prst="rect">
            <a:avLst/>
          </a:prstGeom>
          <a:noFill/>
        </p:spPr>
        <p:txBody>
          <a:bodyPr wrap="none" rtlCol="0">
            <a:spAutoFit/>
          </a:bodyPr>
          <a:lstStyle/>
          <a:p>
            <a:r>
              <a:rPr lang="ja-JP" altLang="en-US" sz="2400" b="1" dirty="0" smtClean="0"/>
              <a:t>現実座標</a:t>
            </a:r>
            <a:endParaRPr lang="en-US" altLang="ja-JP" sz="2400" b="1" dirty="0"/>
          </a:p>
        </p:txBody>
      </p:sp>
      <p:sp>
        <p:nvSpPr>
          <p:cNvPr id="6" name="円/楕円 5"/>
          <p:cNvSpPr/>
          <p:nvPr/>
        </p:nvSpPr>
        <p:spPr>
          <a:xfrm>
            <a:off x="5868144"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p:cNvSpPr txBox="1"/>
          <p:nvPr/>
        </p:nvSpPr>
        <p:spPr>
          <a:xfrm>
            <a:off x="5940152" y="3466304"/>
            <a:ext cx="1584176" cy="523220"/>
          </a:xfrm>
          <a:prstGeom prst="rect">
            <a:avLst/>
          </a:prstGeom>
          <a:noFill/>
        </p:spPr>
        <p:txBody>
          <a:bodyPr wrap="square" rtlCol="0">
            <a:spAutoFit/>
          </a:bodyPr>
          <a:lstStyle/>
          <a:p>
            <a:pPr algn="ctr"/>
            <a:r>
              <a:rPr lang="ja-JP" altLang="en-US" sz="1400" b="1" dirty="0">
                <a:solidFill>
                  <a:srgbClr val="FF0000"/>
                </a:solidFill>
              </a:rPr>
              <a:t>インターフェース</a:t>
            </a:r>
            <a:r>
              <a:rPr lang="en-US" altLang="ja-JP" sz="1400" b="1" dirty="0" smtClean="0">
                <a:solidFill>
                  <a:srgbClr val="FF0000"/>
                </a:solidFill>
              </a:rPr>
              <a:t>(Interface)</a:t>
            </a:r>
            <a:endParaRPr lang="ja-JP" altLang="en-US" sz="1400" b="1" dirty="0">
              <a:solidFill>
                <a:srgbClr val="FF0000"/>
              </a:solidFill>
            </a:endParaRPr>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6005256" y="2208839"/>
            <a:ext cx="760528" cy="46817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0352" y="2132856"/>
            <a:ext cx="303182" cy="620145"/>
          </a:xfrm>
          <a:prstGeom prst="rect">
            <a:avLst/>
          </a:prstGeom>
        </p:spPr>
      </p:pic>
      <p:pic>
        <p:nvPicPr>
          <p:cNvPr id="11" name="図 1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8195920" y="3388893"/>
            <a:ext cx="720193" cy="339021"/>
          </a:xfrm>
          <a:prstGeom prst="rect">
            <a:avLst/>
          </a:prstGeom>
        </p:spPr>
      </p:pic>
      <p:cxnSp>
        <p:nvCxnSpPr>
          <p:cNvPr id="13" name="直線矢印コネクタ 12"/>
          <p:cNvCxnSpPr>
            <a:stCxn id="9" idx="2"/>
            <a:endCxn id="6" idx="0"/>
          </p:cNvCxnSpPr>
          <p:nvPr/>
        </p:nvCxnSpPr>
        <p:spPr>
          <a:xfrm>
            <a:off x="6385520" y="2677017"/>
            <a:ext cx="346720" cy="535959"/>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0" idx="2"/>
            <a:endCxn id="6" idx="7"/>
          </p:cNvCxnSpPr>
          <p:nvPr/>
        </p:nvCxnSpPr>
        <p:spPr>
          <a:xfrm flipH="1">
            <a:off x="7343248" y="2753001"/>
            <a:ext cx="548695" cy="60761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1" idx="1"/>
            <a:endCxn id="6" idx="6"/>
          </p:cNvCxnSpPr>
          <p:nvPr/>
        </p:nvCxnSpPr>
        <p:spPr>
          <a:xfrm flipH="1">
            <a:off x="7596336" y="3558404"/>
            <a:ext cx="599584" cy="15862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2915816" y="3068960"/>
            <a:ext cx="792088" cy="30380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444026" y="6169505"/>
            <a:ext cx="2622612" cy="369332"/>
          </a:xfrm>
          <a:prstGeom prst="rect">
            <a:avLst/>
          </a:prstGeom>
          <a:noFill/>
        </p:spPr>
        <p:txBody>
          <a:bodyPr wrap="square" rtlCol="0">
            <a:spAutoFit/>
          </a:bodyPr>
          <a:lstStyle/>
          <a:p>
            <a:pPr algn="ctr"/>
            <a:r>
              <a:rPr kumimoji="1" lang="ja-JP" altLang="en-US" dirty="0" smtClean="0"/>
              <a:t>個人的なまとめ</a:t>
            </a:r>
            <a:endParaRPr kumimoji="1" lang="ja-JP" altLang="en-US" dirty="0"/>
          </a:p>
        </p:txBody>
      </p:sp>
      <p:pic>
        <p:nvPicPr>
          <p:cNvPr id="16" name="図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8341" y="3196462"/>
            <a:ext cx="1286059" cy="1284341"/>
          </a:xfrm>
          <a:prstGeom prst="rect">
            <a:avLst/>
          </a:prstGeom>
        </p:spPr>
      </p:pic>
      <p:sp>
        <p:nvSpPr>
          <p:cNvPr id="18" name="テキスト ボックス 17"/>
          <p:cNvSpPr txBox="1"/>
          <p:nvPr/>
        </p:nvSpPr>
        <p:spPr>
          <a:xfrm>
            <a:off x="779243" y="2760330"/>
            <a:ext cx="2304256" cy="369332"/>
          </a:xfrm>
          <a:prstGeom prst="rect">
            <a:avLst/>
          </a:prstGeom>
          <a:noFill/>
        </p:spPr>
        <p:txBody>
          <a:bodyPr wrap="square" rtlCol="0">
            <a:spAutoFit/>
          </a:bodyPr>
          <a:lstStyle/>
          <a:p>
            <a:pPr algn="ctr"/>
            <a:r>
              <a:rPr lang="ja-JP" altLang="en-US" dirty="0"/>
              <a:t>現実の情報が</a:t>
            </a:r>
            <a:r>
              <a:rPr lang="ja-JP" altLang="en-US" dirty="0" smtClean="0"/>
              <a:t>必要</a:t>
            </a:r>
            <a:endParaRPr lang="en-US" altLang="ja-JP" dirty="0"/>
          </a:p>
        </p:txBody>
      </p:sp>
    </p:spTree>
    <p:extLst>
      <p:ext uri="{BB962C8B-B14F-4D97-AF65-F5344CB8AC3E}">
        <p14:creationId xmlns:p14="http://schemas.microsoft.com/office/powerpoint/2010/main" val="42803256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a:t>
            </a:r>
            <a:r>
              <a:rPr lang="ja-JP" altLang="en-US" dirty="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kumimoji="1" lang="ja-JP" altLang="en-US" dirty="0" smtClean="0"/>
              <a:t>　</a:t>
            </a:r>
            <a:r>
              <a:rPr lang="ja-JP" altLang="en-US" dirty="0"/>
              <a:t>　</a:t>
            </a:r>
            <a:endParaRPr lang="en-US" altLang="ja-JP" dirty="0" smtClean="0"/>
          </a:p>
          <a:p>
            <a:pPr marL="0" indent="0">
              <a:buNone/>
            </a:pPr>
            <a:r>
              <a:rPr lang="ja-JP" altLang="en-US" sz="2000" dirty="0"/>
              <a:t>　</a:t>
            </a:r>
            <a:r>
              <a:rPr lang="ja-JP" altLang="en-US" sz="2000" dirty="0" smtClean="0"/>
              <a:t>　</a:t>
            </a:r>
            <a:endParaRPr lang="ja-JP" altLang="en-US" sz="2000"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2" name="円/楕円 1"/>
          <p:cNvSpPr/>
          <p:nvPr/>
        </p:nvSpPr>
        <p:spPr>
          <a:xfrm>
            <a:off x="3491880"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3659567" y="3486198"/>
            <a:ext cx="1422184" cy="461665"/>
          </a:xfrm>
          <a:prstGeom prst="rect">
            <a:avLst/>
          </a:prstGeom>
          <a:noFill/>
        </p:spPr>
        <p:txBody>
          <a:bodyPr wrap="none" rtlCol="0">
            <a:spAutoFit/>
          </a:bodyPr>
          <a:lstStyle/>
          <a:p>
            <a:r>
              <a:rPr lang="ja-JP" altLang="en-US" sz="2400" b="1" dirty="0" smtClean="0"/>
              <a:t>現実座標</a:t>
            </a:r>
            <a:endParaRPr lang="en-US" altLang="ja-JP" sz="2400" b="1" dirty="0"/>
          </a:p>
        </p:txBody>
      </p:sp>
      <p:sp>
        <p:nvSpPr>
          <p:cNvPr id="6" name="円/楕円 5"/>
          <p:cNvSpPr/>
          <p:nvPr/>
        </p:nvSpPr>
        <p:spPr>
          <a:xfrm>
            <a:off x="5868144"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6005256" y="2208839"/>
            <a:ext cx="760528" cy="46817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0352" y="2132856"/>
            <a:ext cx="303182" cy="620145"/>
          </a:xfrm>
          <a:prstGeom prst="rect">
            <a:avLst/>
          </a:prstGeom>
        </p:spPr>
      </p:pic>
      <p:pic>
        <p:nvPicPr>
          <p:cNvPr id="11" name="図 1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8195920" y="3388893"/>
            <a:ext cx="720193" cy="339021"/>
          </a:xfrm>
          <a:prstGeom prst="rect">
            <a:avLst/>
          </a:prstGeom>
        </p:spPr>
      </p:pic>
      <p:cxnSp>
        <p:nvCxnSpPr>
          <p:cNvPr id="13" name="直線矢印コネクタ 12"/>
          <p:cNvCxnSpPr>
            <a:stCxn id="9" idx="2"/>
            <a:endCxn id="6" idx="0"/>
          </p:cNvCxnSpPr>
          <p:nvPr/>
        </p:nvCxnSpPr>
        <p:spPr>
          <a:xfrm>
            <a:off x="6385520" y="2677017"/>
            <a:ext cx="346720" cy="535959"/>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0" idx="2"/>
            <a:endCxn id="6" idx="7"/>
          </p:cNvCxnSpPr>
          <p:nvPr/>
        </p:nvCxnSpPr>
        <p:spPr>
          <a:xfrm flipH="1">
            <a:off x="7343248" y="2753001"/>
            <a:ext cx="548695" cy="60761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1" idx="1"/>
            <a:endCxn id="6" idx="6"/>
          </p:cNvCxnSpPr>
          <p:nvPr/>
        </p:nvCxnSpPr>
        <p:spPr>
          <a:xfrm flipH="1">
            <a:off x="7596336" y="3558404"/>
            <a:ext cx="599584" cy="15862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4830688" y="4797152"/>
            <a:ext cx="1728192" cy="1008112"/>
          </a:xfrm>
          <a:prstGeom prst="ellipse">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4851524" y="5039598"/>
            <a:ext cx="1686520" cy="523220"/>
          </a:xfrm>
          <a:prstGeom prst="rect">
            <a:avLst/>
          </a:prstGeom>
          <a:noFill/>
        </p:spPr>
        <p:txBody>
          <a:bodyPr wrap="square" rtlCol="0">
            <a:spAutoFit/>
          </a:bodyPr>
          <a:lstStyle/>
          <a:p>
            <a:pPr algn="ctr"/>
            <a:r>
              <a:rPr lang="ja-JP" altLang="en-US" sz="1400" b="1" dirty="0"/>
              <a:t>没入感</a:t>
            </a:r>
            <a:r>
              <a:rPr lang="en-US" altLang="ja-JP" sz="1400" b="1" dirty="0" smtClean="0"/>
              <a:t>(Immersive)</a:t>
            </a:r>
            <a:endParaRPr lang="ja-JP" altLang="en-US" sz="1400" b="1" dirty="0"/>
          </a:p>
        </p:txBody>
      </p:sp>
      <p:cxnSp>
        <p:nvCxnSpPr>
          <p:cNvPr id="21" name="直線矢印コネクタ 20"/>
          <p:cNvCxnSpPr/>
          <p:nvPr/>
        </p:nvCxnSpPr>
        <p:spPr>
          <a:xfrm>
            <a:off x="2915816" y="3068960"/>
            <a:ext cx="792088" cy="30380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444026" y="6169505"/>
            <a:ext cx="2622612" cy="369332"/>
          </a:xfrm>
          <a:prstGeom prst="rect">
            <a:avLst/>
          </a:prstGeom>
          <a:noFill/>
        </p:spPr>
        <p:txBody>
          <a:bodyPr wrap="square" rtlCol="0">
            <a:spAutoFit/>
          </a:bodyPr>
          <a:lstStyle/>
          <a:p>
            <a:pPr algn="ctr"/>
            <a:r>
              <a:rPr kumimoji="1" lang="ja-JP" altLang="en-US" dirty="0" smtClean="0"/>
              <a:t>個人的なまとめ</a:t>
            </a:r>
            <a:endParaRPr kumimoji="1" lang="ja-JP" altLang="en-US" dirty="0"/>
          </a:p>
        </p:txBody>
      </p:sp>
      <p:sp>
        <p:nvSpPr>
          <p:cNvPr id="22" name="テキスト ボックス 21"/>
          <p:cNvSpPr txBox="1"/>
          <p:nvPr/>
        </p:nvSpPr>
        <p:spPr>
          <a:xfrm>
            <a:off x="5940152" y="3466304"/>
            <a:ext cx="1584176" cy="523220"/>
          </a:xfrm>
          <a:prstGeom prst="rect">
            <a:avLst/>
          </a:prstGeom>
          <a:noFill/>
        </p:spPr>
        <p:txBody>
          <a:bodyPr wrap="square" rtlCol="0">
            <a:spAutoFit/>
          </a:bodyPr>
          <a:lstStyle/>
          <a:p>
            <a:pPr algn="ctr"/>
            <a:r>
              <a:rPr lang="ja-JP" altLang="en-US" sz="1400" b="1" dirty="0"/>
              <a:t>インターフェース</a:t>
            </a:r>
            <a:r>
              <a:rPr lang="en-US" altLang="ja-JP" sz="1400" b="1" dirty="0" smtClean="0"/>
              <a:t>(Interface)</a:t>
            </a:r>
            <a:endParaRPr lang="ja-JP" altLang="en-US" sz="1400" b="1" dirty="0"/>
          </a:p>
        </p:txBody>
      </p:sp>
      <p:sp>
        <p:nvSpPr>
          <p:cNvPr id="25" name="テキスト ボックス 24"/>
          <p:cNvSpPr txBox="1"/>
          <p:nvPr/>
        </p:nvSpPr>
        <p:spPr>
          <a:xfrm>
            <a:off x="779243" y="2760330"/>
            <a:ext cx="2304256" cy="369332"/>
          </a:xfrm>
          <a:prstGeom prst="rect">
            <a:avLst/>
          </a:prstGeom>
          <a:noFill/>
        </p:spPr>
        <p:txBody>
          <a:bodyPr wrap="square" rtlCol="0">
            <a:spAutoFit/>
          </a:bodyPr>
          <a:lstStyle/>
          <a:p>
            <a:pPr algn="ctr"/>
            <a:r>
              <a:rPr lang="ja-JP" altLang="en-US" dirty="0"/>
              <a:t>現実の情報が</a:t>
            </a:r>
            <a:r>
              <a:rPr lang="ja-JP" altLang="en-US" dirty="0" smtClean="0"/>
              <a:t>必要</a:t>
            </a:r>
            <a:endParaRPr lang="en-US" altLang="ja-JP" dirty="0"/>
          </a:p>
        </p:txBody>
      </p:sp>
    </p:spTree>
    <p:extLst>
      <p:ext uri="{BB962C8B-B14F-4D97-AF65-F5344CB8AC3E}">
        <p14:creationId xmlns:p14="http://schemas.microsoft.com/office/powerpoint/2010/main" val="3478455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29600" cy="1143000"/>
          </a:xfrm>
        </p:spPr>
        <p:txBody>
          <a:bodyPr/>
          <a:lstStyle/>
          <a:p>
            <a:pPr algn="l"/>
            <a:r>
              <a:rPr lang="ja-JP" altLang="en-US" dirty="0" smtClean="0"/>
              <a:t>３．使用</a:t>
            </a:r>
            <a:r>
              <a:rPr lang="ja-JP" altLang="en-US" dirty="0"/>
              <a:t>してきたツール</a:t>
            </a:r>
          </a:p>
        </p:txBody>
      </p:sp>
      <p:sp>
        <p:nvSpPr>
          <p:cNvPr id="3" name="コンテンツ プレースホルダー 2"/>
          <p:cNvSpPr>
            <a:spLocks noGrp="1"/>
          </p:cNvSpPr>
          <p:nvPr>
            <p:ph idx="1"/>
          </p:nvPr>
        </p:nvSpPr>
        <p:spPr>
          <a:xfrm>
            <a:off x="457200" y="1311534"/>
            <a:ext cx="8229600" cy="5933890"/>
          </a:xfrm>
        </p:spPr>
        <p:txBody>
          <a:bodyPr vert="horz" rtlCol="0">
            <a:normAutofit fontScale="92500" lnSpcReduction="10000"/>
          </a:bodyPr>
          <a:lstStyle/>
          <a:p>
            <a:r>
              <a:rPr lang="en-US" altLang="ja-JP" sz="2000" dirty="0"/>
              <a:t>Visual Studio</a:t>
            </a:r>
            <a:r>
              <a:rPr lang="ja-JP" altLang="en-US" sz="2000" dirty="0"/>
              <a:t>　　　　（</a:t>
            </a:r>
            <a:r>
              <a:rPr lang="en-US" altLang="ja-JP" sz="2000" dirty="0"/>
              <a:t>C/C++</a:t>
            </a:r>
            <a:r>
              <a:rPr lang="ja-JP" altLang="en-US" sz="2000" dirty="0" err="1"/>
              <a:t>、</a:t>
            </a:r>
            <a:r>
              <a:rPr lang="en-US" altLang="ja-JP" sz="2000" dirty="0"/>
              <a:t>C#</a:t>
            </a:r>
            <a:r>
              <a:rPr lang="ja-JP" altLang="en-US" sz="2000" dirty="0"/>
              <a:t>言語を書く）</a:t>
            </a:r>
            <a:endParaRPr lang="en-US" altLang="ja-JP" sz="2000" dirty="0"/>
          </a:p>
          <a:p>
            <a:r>
              <a:rPr lang="en-US" altLang="ja-JP" sz="2000" dirty="0"/>
              <a:t>Code::Blocks</a:t>
            </a:r>
            <a:r>
              <a:rPr lang="ja-JP" altLang="en-US" sz="2000" dirty="0"/>
              <a:t>　　　　　（</a:t>
            </a:r>
            <a:r>
              <a:rPr lang="en-US" altLang="ja-JP" sz="2000" dirty="0"/>
              <a:t>C/C++</a:t>
            </a:r>
            <a:r>
              <a:rPr lang="ja-JP" altLang="en-US" sz="2000" dirty="0"/>
              <a:t>を書く）</a:t>
            </a:r>
            <a:endParaRPr lang="en-US" altLang="ja-JP" sz="2000" dirty="0"/>
          </a:p>
          <a:p>
            <a:r>
              <a:rPr lang="en-US" altLang="ja-JP" sz="2000" b="1" dirty="0"/>
              <a:t>Sublime Text3</a:t>
            </a:r>
            <a:r>
              <a:rPr lang="ja-JP" altLang="en-US" sz="2000" b="1" dirty="0"/>
              <a:t>　　　 （すべての言語を書く）</a:t>
            </a:r>
            <a:endParaRPr lang="en-US" altLang="ja-JP" sz="2000" b="1" dirty="0"/>
          </a:p>
          <a:p>
            <a:r>
              <a:rPr lang="en-US" altLang="ja-JP" sz="2000" b="1" dirty="0" err="1"/>
              <a:t>Jupyter</a:t>
            </a:r>
            <a:r>
              <a:rPr lang="en-US" altLang="ja-JP" sz="2000" b="1" dirty="0"/>
              <a:t> Notebook</a:t>
            </a:r>
            <a:r>
              <a:rPr lang="ja-JP" altLang="en-US" sz="2000" b="1" dirty="0"/>
              <a:t>　（</a:t>
            </a:r>
            <a:r>
              <a:rPr lang="en-US" altLang="ja-JP" sz="2000" b="1" dirty="0"/>
              <a:t>Python</a:t>
            </a:r>
            <a:r>
              <a:rPr lang="ja-JP" altLang="en-US" sz="2000" b="1" dirty="0"/>
              <a:t>を書く）</a:t>
            </a:r>
            <a:endParaRPr lang="en-US" altLang="ja-JP" sz="2000" b="1" dirty="0"/>
          </a:p>
          <a:p>
            <a:r>
              <a:rPr lang="en-US" altLang="ja-JP" sz="2000" b="1" dirty="0" err="1"/>
              <a:t>PyCharm</a:t>
            </a:r>
            <a:r>
              <a:rPr lang="en-US" altLang="ja-JP" sz="2000" b="1" dirty="0"/>
              <a:t>                </a:t>
            </a:r>
            <a:r>
              <a:rPr lang="ja-JP" altLang="en-US" sz="2000" b="1" dirty="0"/>
              <a:t>（</a:t>
            </a:r>
            <a:r>
              <a:rPr lang="en-US" altLang="ja-JP" sz="2000" b="1" dirty="0"/>
              <a:t>Python</a:t>
            </a:r>
            <a:r>
              <a:rPr lang="ja-JP" altLang="en-US" sz="2000" b="1" dirty="0"/>
              <a:t>を書く）</a:t>
            </a:r>
            <a:endParaRPr lang="en-US" altLang="ja-JP" sz="2000" b="1" dirty="0"/>
          </a:p>
          <a:p>
            <a:r>
              <a:rPr lang="en-US" altLang="ja-JP" sz="2000" dirty="0"/>
              <a:t>Eclipse</a:t>
            </a:r>
            <a:r>
              <a:rPr lang="ja-JP" altLang="en-US" sz="2000" dirty="0"/>
              <a:t>　　　　　　　　　（</a:t>
            </a:r>
            <a:r>
              <a:rPr lang="en-US" altLang="ja-JP" sz="2000" dirty="0"/>
              <a:t>Java</a:t>
            </a:r>
            <a:r>
              <a:rPr lang="ja-JP" altLang="en-US" sz="2000" dirty="0"/>
              <a:t>を書く）</a:t>
            </a:r>
            <a:endParaRPr lang="en-US" altLang="ja-JP" sz="2000" dirty="0"/>
          </a:p>
          <a:p>
            <a:r>
              <a:rPr lang="en-US" altLang="ja-JP" sz="2000" dirty="0"/>
              <a:t>Android Studio       </a:t>
            </a:r>
            <a:r>
              <a:rPr lang="ja-JP" altLang="en-US" sz="2000" dirty="0"/>
              <a:t>（</a:t>
            </a:r>
            <a:r>
              <a:rPr lang="en-US" altLang="ja-JP" sz="2000" dirty="0"/>
              <a:t>Android app</a:t>
            </a:r>
            <a:r>
              <a:rPr lang="ja-JP" altLang="en-US" sz="2000" dirty="0"/>
              <a:t>の開発）</a:t>
            </a:r>
            <a:endParaRPr lang="en-US" altLang="ja-JP" sz="2000" dirty="0"/>
          </a:p>
          <a:p>
            <a:r>
              <a:rPr lang="en-US" altLang="ja-JP" sz="2000" dirty="0"/>
              <a:t>Unity3D</a:t>
            </a:r>
            <a:r>
              <a:rPr lang="ja-JP" altLang="en-US" sz="2000" dirty="0"/>
              <a:t>　　　　　　　　（</a:t>
            </a:r>
            <a:r>
              <a:rPr lang="en-US" altLang="ja-JP" sz="2000" dirty="0"/>
              <a:t>3</a:t>
            </a:r>
            <a:r>
              <a:rPr lang="ja-JP" altLang="en-US" sz="2000" dirty="0"/>
              <a:t>次元プログラムの開発）</a:t>
            </a:r>
            <a:endParaRPr lang="en-US" altLang="ja-JP" sz="2000" dirty="0"/>
          </a:p>
          <a:p>
            <a:endParaRPr lang="en-US" altLang="ja-JP" sz="2000" dirty="0"/>
          </a:p>
          <a:p>
            <a:r>
              <a:rPr lang="en-US" altLang="ja-JP" sz="2000" dirty="0"/>
              <a:t>Google </a:t>
            </a:r>
            <a:r>
              <a:rPr lang="en-US" altLang="ja-JP" sz="2000" dirty="0" err="1"/>
              <a:t>TensorFlow</a:t>
            </a:r>
            <a:r>
              <a:rPr lang="en-US" altLang="ja-JP" sz="2000" dirty="0"/>
              <a:t> </a:t>
            </a:r>
            <a:r>
              <a:rPr lang="ja-JP" altLang="en-US" sz="2000" dirty="0"/>
              <a:t>　（深層</a:t>
            </a:r>
            <a:r>
              <a:rPr lang="ja-JP" altLang="en-US" sz="2000" dirty="0" smtClean="0"/>
              <a:t>学習＝</a:t>
            </a:r>
            <a:r>
              <a:rPr lang="en-US" altLang="ja-JP" sz="2000" dirty="0" smtClean="0"/>
              <a:t>Deep</a:t>
            </a:r>
            <a:r>
              <a:rPr lang="ja-JP" altLang="en-US" sz="2000" dirty="0"/>
              <a:t>　</a:t>
            </a:r>
            <a:r>
              <a:rPr lang="en-US" altLang="ja-JP" sz="2000" dirty="0"/>
              <a:t>Learning </a:t>
            </a:r>
            <a:r>
              <a:rPr lang="ja-JP" altLang="en-US" sz="2000" dirty="0" smtClean="0"/>
              <a:t>）</a:t>
            </a:r>
            <a:endParaRPr lang="en-US" altLang="ja-JP" sz="2000" dirty="0"/>
          </a:p>
          <a:p>
            <a:r>
              <a:rPr lang="en-US" altLang="ja-JP" sz="2000" dirty="0" err="1"/>
              <a:t>Scikit</a:t>
            </a:r>
            <a:r>
              <a:rPr lang="en-US" altLang="ja-JP" sz="2000" dirty="0"/>
              <a:t>-learn              </a:t>
            </a:r>
            <a:r>
              <a:rPr lang="ja-JP" altLang="en-US" sz="2000" dirty="0"/>
              <a:t>（機械学習）</a:t>
            </a:r>
            <a:endParaRPr lang="en-US" altLang="ja-JP" sz="2000" dirty="0"/>
          </a:p>
          <a:p>
            <a:r>
              <a:rPr lang="en-US" altLang="ja-JP" sz="2000" dirty="0" err="1"/>
              <a:t>Numpy&amp;Pandas</a:t>
            </a:r>
            <a:r>
              <a:rPr lang="ja-JP" altLang="en-US" sz="2000" dirty="0"/>
              <a:t>　　　（データ処理）</a:t>
            </a:r>
            <a:endParaRPr lang="en-US" altLang="ja-JP" sz="2000" dirty="0"/>
          </a:p>
          <a:p>
            <a:r>
              <a:rPr lang="en-US" altLang="ja-JP" sz="2000" dirty="0" err="1"/>
              <a:t>Matplotlib</a:t>
            </a:r>
            <a:r>
              <a:rPr lang="en-US" altLang="ja-JP" sz="2000" dirty="0"/>
              <a:t>                </a:t>
            </a:r>
            <a:r>
              <a:rPr lang="ja-JP" altLang="en-US" sz="2000" dirty="0"/>
              <a:t>（データの可視化）</a:t>
            </a:r>
            <a:endParaRPr lang="en-US" altLang="ja-JP" sz="2000" dirty="0"/>
          </a:p>
          <a:p>
            <a:r>
              <a:rPr lang="en-US" altLang="ja-JP" sz="2000" dirty="0"/>
              <a:t>OpenGL                   </a:t>
            </a:r>
            <a:r>
              <a:rPr lang="ja-JP" altLang="en-US" sz="2000" dirty="0"/>
              <a:t>（</a:t>
            </a:r>
            <a:r>
              <a:rPr lang="ja-JP" altLang="en-US" sz="2000" dirty="0" smtClean="0"/>
              <a:t>コンピュータグラフィックス）</a:t>
            </a:r>
            <a:endParaRPr lang="en-US" altLang="ja-JP" sz="2000" dirty="0"/>
          </a:p>
          <a:p>
            <a:r>
              <a:rPr lang="en-US" altLang="ja-JP" sz="2000" dirty="0" err="1"/>
              <a:t>OpenCV</a:t>
            </a:r>
            <a:r>
              <a:rPr lang="ja-JP" altLang="en-US" sz="2000" dirty="0"/>
              <a:t>　　　　　　　　（画像処理）</a:t>
            </a:r>
            <a:endParaRPr lang="en-US" altLang="ja-JP" sz="2000" dirty="0"/>
          </a:p>
          <a:p>
            <a:r>
              <a:rPr lang="en-US" altLang="ja-JP" sz="2000" dirty="0" err="1"/>
              <a:t>Qt</a:t>
            </a:r>
            <a:r>
              <a:rPr lang="ja-JP" altLang="en-US" sz="2000" dirty="0"/>
              <a:t>　　　　　　　　　　　　（</a:t>
            </a:r>
            <a:r>
              <a:rPr lang="en-US" altLang="ja-JP" sz="2000" dirty="0"/>
              <a:t>GUI</a:t>
            </a:r>
            <a:r>
              <a:rPr lang="ja-JP" altLang="en-US" sz="2000" dirty="0"/>
              <a:t>プログラムの開発）</a:t>
            </a:r>
            <a:endParaRPr lang="en-US" altLang="ja-JP" sz="2000" dirty="0"/>
          </a:p>
          <a:p>
            <a:r>
              <a:rPr lang="en-US" altLang="ja-JP" sz="2000" dirty="0"/>
              <a:t>……</a:t>
            </a:r>
            <a:endParaRPr lang="ja-JP" altLang="en-US" sz="2000" dirty="0"/>
          </a:p>
        </p:txBody>
      </p:sp>
      <p:sp>
        <p:nvSpPr>
          <p:cNvPr id="5" name="正方形/長方形 4"/>
          <p:cNvSpPr/>
          <p:nvPr/>
        </p:nvSpPr>
        <p:spPr>
          <a:xfrm>
            <a:off x="5398176" y="2170111"/>
            <a:ext cx="3350288" cy="954107"/>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ja-JP" sz="2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IDE</a:t>
            </a:r>
          </a:p>
          <a:p>
            <a:pPr algn="ctr"/>
            <a:r>
              <a:rPr lang="en-US" altLang="ja-JP"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ja-JP" altLang="en-US"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統合開発環境</a:t>
            </a:r>
            <a:r>
              <a:rPr lang="en-US" altLang="ja-JP"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endParaRPr lang="ja-JP" altLang="en-US" sz="2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6" name="正方形/長方形 5"/>
          <p:cNvSpPr/>
          <p:nvPr/>
        </p:nvSpPr>
        <p:spPr>
          <a:xfrm>
            <a:off x="5604162" y="4653136"/>
            <a:ext cx="3065262" cy="52322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ja-JP"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API</a:t>
            </a:r>
            <a:r>
              <a:rPr lang="ja-JP" altLang="en-US"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en-US" altLang="ja-JP"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Library</a:t>
            </a:r>
            <a:endParaRPr lang="en-US" altLang="ja-JP"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7" name="星 5 6"/>
          <p:cNvSpPr/>
          <p:nvPr/>
        </p:nvSpPr>
        <p:spPr>
          <a:xfrm>
            <a:off x="395536" y="4153892"/>
            <a:ext cx="421444" cy="421444"/>
          </a:xfrm>
          <a:prstGeom prst="star5">
            <a:avLst/>
          </a:prstGeom>
          <a:solidFill>
            <a:srgbClr val="FF0000">
              <a:alpha val="78000"/>
            </a:srgbClr>
          </a:solidFill>
          <a:ln w="0">
            <a:solidFill>
              <a:srgbClr val="FF0000"/>
            </a:solidFill>
          </a:ln>
          <a:effectLst>
            <a:outerShdw blurRad="50800" dist="50800" dir="5400000" algn="ctr" rotWithShape="0">
              <a:srgbClr val="0000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spTree>
    <p:extLst>
      <p:ext uri="{BB962C8B-B14F-4D97-AF65-F5344CB8AC3E}">
        <p14:creationId xmlns:p14="http://schemas.microsoft.com/office/powerpoint/2010/main" val="21160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b="5614"/>
          <a:stretch/>
        </p:blipFill>
        <p:spPr>
          <a:xfrm>
            <a:off x="1530897" y="2464599"/>
            <a:ext cx="6362358" cy="3172721"/>
          </a:xfrm>
          <a:prstGeom prst="rect">
            <a:avLst/>
          </a:prstGeom>
        </p:spPr>
      </p:pic>
      <p:sp>
        <p:nvSpPr>
          <p:cNvPr id="4" name="テキスト ボックス 3"/>
          <p:cNvSpPr txBox="1"/>
          <p:nvPr/>
        </p:nvSpPr>
        <p:spPr>
          <a:xfrm>
            <a:off x="5148064" y="5733256"/>
            <a:ext cx="3456384" cy="276999"/>
          </a:xfrm>
          <a:prstGeom prst="rect">
            <a:avLst/>
          </a:prstGeom>
          <a:noFill/>
        </p:spPr>
        <p:txBody>
          <a:bodyPr wrap="square" rtlCol="0">
            <a:spAutoFit/>
          </a:bodyPr>
          <a:lstStyle/>
          <a:p>
            <a:r>
              <a:rPr lang="en-US" altLang="ja-JP" sz="1200" dirty="0" smtClean="0"/>
              <a:t>2018 KADOKAWA ASCII</a:t>
            </a:r>
            <a:r>
              <a:rPr lang="ja-JP" altLang="en-US" sz="1200" dirty="0"/>
              <a:t> </a:t>
            </a:r>
            <a:r>
              <a:rPr lang="en-US" altLang="ja-JP" sz="1200" dirty="0" smtClean="0"/>
              <a:t>Research Lab.</a:t>
            </a:r>
            <a:endParaRPr kumimoji="1" lang="ja-JP" altLang="en-US" sz="1200" dirty="0"/>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pSp>
        <p:nvGrpSpPr>
          <p:cNvPr id="21" name="グループ化 20"/>
          <p:cNvGrpSpPr/>
          <p:nvPr/>
        </p:nvGrpSpPr>
        <p:grpSpPr>
          <a:xfrm>
            <a:off x="3406184" y="3618602"/>
            <a:ext cx="1728192" cy="1008112"/>
            <a:chOff x="3440708" y="2852936"/>
            <a:chExt cx="1728192" cy="1008112"/>
          </a:xfrm>
        </p:grpSpPr>
        <p:sp>
          <p:nvSpPr>
            <p:cNvPr id="6" name="円/楕円 5"/>
            <p:cNvSpPr/>
            <p:nvPr/>
          </p:nvSpPr>
          <p:spPr>
            <a:xfrm>
              <a:off x="3440708" y="2852936"/>
              <a:ext cx="1728192" cy="1008112"/>
            </a:xfrm>
            <a:prstGeom prst="ellipse">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3461544" y="3095382"/>
              <a:ext cx="1686520" cy="523220"/>
            </a:xfrm>
            <a:prstGeom prst="rect">
              <a:avLst/>
            </a:prstGeom>
            <a:noFill/>
          </p:spPr>
          <p:txBody>
            <a:bodyPr wrap="square" rtlCol="0">
              <a:spAutoFit/>
            </a:bodyPr>
            <a:lstStyle/>
            <a:p>
              <a:pPr algn="ctr"/>
              <a:r>
                <a:rPr lang="ja-JP" altLang="en-US" sz="1400" b="1" dirty="0"/>
                <a:t>没入感</a:t>
              </a:r>
              <a:r>
                <a:rPr lang="en-US" altLang="ja-JP" sz="1400" b="1" dirty="0" smtClean="0"/>
                <a:t>(Immersive)</a:t>
              </a:r>
              <a:endParaRPr lang="ja-JP" altLang="en-US" sz="1400" b="1" dirty="0"/>
            </a:p>
          </p:txBody>
        </p:sp>
      </p:grpSp>
      <p:grpSp>
        <p:nvGrpSpPr>
          <p:cNvPr id="17" name="グループ化 16"/>
          <p:cNvGrpSpPr/>
          <p:nvPr/>
        </p:nvGrpSpPr>
        <p:grpSpPr>
          <a:xfrm>
            <a:off x="1731622" y="4479079"/>
            <a:ext cx="1224136" cy="648072"/>
            <a:chOff x="1403648" y="3933056"/>
            <a:chExt cx="1224136" cy="648072"/>
          </a:xfrm>
        </p:grpSpPr>
        <p:sp>
          <p:nvSpPr>
            <p:cNvPr id="8" name="円/楕円 7"/>
            <p:cNvSpPr/>
            <p:nvPr/>
          </p:nvSpPr>
          <p:spPr>
            <a:xfrm>
              <a:off x="1403648" y="3933056"/>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655676" y="4072426"/>
              <a:ext cx="720080" cy="369332"/>
            </a:xfrm>
            <a:prstGeom prst="rect">
              <a:avLst/>
            </a:prstGeom>
            <a:noFill/>
          </p:spPr>
          <p:txBody>
            <a:bodyPr wrap="square" rtlCol="0">
              <a:spAutoFit/>
            </a:bodyPr>
            <a:lstStyle/>
            <a:p>
              <a:pPr algn="ctr"/>
              <a:r>
                <a:rPr lang="ja-JP" altLang="en-US" dirty="0"/>
                <a:t>触感</a:t>
              </a:r>
              <a:endParaRPr kumimoji="1" lang="ja-JP" altLang="en-US" dirty="0"/>
            </a:p>
          </p:txBody>
        </p:sp>
      </p:grpSp>
      <p:grpSp>
        <p:nvGrpSpPr>
          <p:cNvPr id="18" name="グループ化 17"/>
          <p:cNvGrpSpPr/>
          <p:nvPr/>
        </p:nvGrpSpPr>
        <p:grpSpPr>
          <a:xfrm>
            <a:off x="2794116" y="5196720"/>
            <a:ext cx="1224136" cy="648072"/>
            <a:chOff x="3692736" y="4467446"/>
            <a:chExt cx="1224136" cy="648072"/>
          </a:xfrm>
        </p:grpSpPr>
        <p:sp>
          <p:nvSpPr>
            <p:cNvPr id="9" name="円/楕円 8"/>
            <p:cNvSpPr/>
            <p:nvPr/>
          </p:nvSpPr>
          <p:spPr>
            <a:xfrm>
              <a:off x="3692736" y="4467446"/>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3944764" y="4617132"/>
              <a:ext cx="720080" cy="369332"/>
            </a:xfrm>
            <a:prstGeom prst="rect">
              <a:avLst/>
            </a:prstGeom>
            <a:noFill/>
          </p:spPr>
          <p:txBody>
            <a:bodyPr wrap="square" rtlCol="0">
              <a:spAutoFit/>
            </a:bodyPr>
            <a:lstStyle/>
            <a:p>
              <a:pPr algn="ctr"/>
              <a:r>
                <a:rPr lang="ja-JP" altLang="en-US" dirty="0" smtClean="0"/>
                <a:t>視覚</a:t>
              </a:r>
              <a:endParaRPr kumimoji="1" lang="ja-JP" altLang="en-US" dirty="0"/>
            </a:p>
          </p:txBody>
        </p:sp>
      </p:grpSp>
      <p:grpSp>
        <p:nvGrpSpPr>
          <p:cNvPr id="19" name="グループ化 18"/>
          <p:cNvGrpSpPr/>
          <p:nvPr/>
        </p:nvGrpSpPr>
        <p:grpSpPr>
          <a:xfrm>
            <a:off x="4342114" y="5260024"/>
            <a:ext cx="1224136" cy="648072"/>
            <a:chOff x="5796136" y="4293096"/>
            <a:chExt cx="1224136" cy="648072"/>
          </a:xfrm>
        </p:grpSpPr>
        <p:sp>
          <p:nvSpPr>
            <p:cNvPr id="10" name="円/楕円 9"/>
            <p:cNvSpPr/>
            <p:nvPr/>
          </p:nvSpPr>
          <p:spPr>
            <a:xfrm>
              <a:off x="5796136" y="4293096"/>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048164" y="4422150"/>
              <a:ext cx="720080" cy="369332"/>
            </a:xfrm>
            <a:prstGeom prst="rect">
              <a:avLst/>
            </a:prstGeom>
            <a:noFill/>
          </p:spPr>
          <p:txBody>
            <a:bodyPr wrap="square" rtlCol="0">
              <a:spAutoFit/>
            </a:bodyPr>
            <a:lstStyle/>
            <a:p>
              <a:pPr algn="ctr"/>
              <a:r>
                <a:rPr lang="ja-JP" altLang="en-US" dirty="0" smtClean="0"/>
                <a:t>聴覚</a:t>
              </a:r>
              <a:endParaRPr kumimoji="1" lang="ja-JP" altLang="en-US" dirty="0"/>
            </a:p>
          </p:txBody>
        </p:sp>
      </p:grpSp>
      <p:grpSp>
        <p:nvGrpSpPr>
          <p:cNvPr id="20" name="グループ化 19"/>
          <p:cNvGrpSpPr/>
          <p:nvPr/>
        </p:nvGrpSpPr>
        <p:grpSpPr>
          <a:xfrm>
            <a:off x="1479594" y="3618602"/>
            <a:ext cx="1224136" cy="648072"/>
            <a:chOff x="5544108" y="2852936"/>
            <a:chExt cx="1224136" cy="648072"/>
          </a:xfrm>
        </p:grpSpPr>
        <p:sp>
          <p:nvSpPr>
            <p:cNvPr id="15" name="円/楕円 14"/>
            <p:cNvSpPr/>
            <p:nvPr/>
          </p:nvSpPr>
          <p:spPr>
            <a:xfrm>
              <a:off x="5544108" y="2852936"/>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796136" y="2993613"/>
              <a:ext cx="720080" cy="369332"/>
            </a:xfrm>
            <a:prstGeom prst="rect">
              <a:avLst/>
            </a:prstGeom>
            <a:noFill/>
          </p:spPr>
          <p:txBody>
            <a:bodyPr wrap="square" rtlCol="0">
              <a:spAutoFit/>
            </a:bodyPr>
            <a:lstStyle/>
            <a:p>
              <a:pPr algn="ctr"/>
              <a:r>
                <a:rPr lang="ja-JP" altLang="en-US" dirty="0" smtClean="0"/>
                <a:t>嗅覚</a:t>
              </a:r>
              <a:endParaRPr lang="ja-JP" altLang="en-US" dirty="0"/>
            </a:p>
          </p:txBody>
        </p:sp>
      </p:grpSp>
      <p:cxnSp>
        <p:nvCxnSpPr>
          <p:cNvPr id="23" name="直線矢印コネクタ 22"/>
          <p:cNvCxnSpPr>
            <a:stCxn id="15" idx="6"/>
            <a:endCxn id="7" idx="1"/>
          </p:cNvCxnSpPr>
          <p:nvPr/>
        </p:nvCxnSpPr>
        <p:spPr>
          <a:xfrm>
            <a:off x="2703730" y="3942638"/>
            <a:ext cx="723290"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8" idx="6"/>
            <a:endCxn id="6" idx="3"/>
          </p:cNvCxnSpPr>
          <p:nvPr/>
        </p:nvCxnSpPr>
        <p:spPr>
          <a:xfrm flipV="1">
            <a:off x="2955758" y="4479079"/>
            <a:ext cx="703514" cy="3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9" idx="7"/>
            <a:endCxn id="6" idx="4"/>
          </p:cNvCxnSpPr>
          <p:nvPr/>
        </p:nvCxnSpPr>
        <p:spPr>
          <a:xfrm flipV="1">
            <a:off x="3838981" y="4626714"/>
            <a:ext cx="431299" cy="6649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10" idx="0"/>
          </p:cNvCxnSpPr>
          <p:nvPr/>
        </p:nvCxnSpPr>
        <p:spPr>
          <a:xfrm flipH="1" flipV="1">
            <a:off x="4644008" y="4581128"/>
            <a:ext cx="310174" cy="6788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a:xfrm>
            <a:off x="3487316" y="2564904"/>
            <a:ext cx="1516732" cy="64807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矢印コネクタ 32"/>
          <p:cNvCxnSpPr>
            <a:stCxn id="39" idx="6"/>
            <a:endCxn id="6" idx="1"/>
          </p:cNvCxnSpPr>
          <p:nvPr/>
        </p:nvCxnSpPr>
        <p:spPr>
          <a:xfrm>
            <a:off x="3108158" y="3230671"/>
            <a:ext cx="551114" cy="5355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6804248" y="1669069"/>
            <a:ext cx="1121426" cy="369332"/>
          </a:xfrm>
          <a:prstGeom prst="rect">
            <a:avLst/>
          </a:prstGeom>
          <a:noFill/>
        </p:spPr>
        <p:txBody>
          <a:bodyPr wrap="square" rtlCol="0">
            <a:spAutoFit/>
          </a:bodyPr>
          <a:lstStyle/>
          <a:p>
            <a:r>
              <a:rPr lang="en-US" altLang="ja-JP" dirty="0"/>
              <a:t>VR</a:t>
            </a:r>
            <a:r>
              <a:rPr lang="ja-JP" altLang="en-US" dirty="0"/>
              <a:t>酔い</a:t>
            </a:r>
            <a:endParaRPr kumimoji="1" lang="ja-JP" altLang="en-US" dirty="0"/>
          </a:p>
        </p:txBody>
      </p:sp>
      <p:sp>
        <p:nvSpPr>
          <p:cNvPr id="35" name="テキスト ボックス 34"/>
          <p:cNvSpPr txBox="1"/>
          <p:nvPr/>
        </p:nvSpPr>
        <p:spPr>
          <a:xfrm>
            <a:off x="3487316" y="2690045"/>
            <a:ext cx="1800200" cy="369332"/>
          </a:xfrm>
          <a:prstGeom prst="rect">
            <a:avLst/>
          </a:prstGeom>
          <a:noFill/>
        </p:spPr>
        <p:txBody>
          <a:bodyPr wrap="square" rtlCol="0">
            <a:spAutoFit/>
          </a:bodyPr>
          <a:lstStyle/>
          <a:p>
            <a:r>
              <a:rPr lang="en-US" altLang="ja-JP" dirty="0"/>
              <a:t>Smoothness</a:t>
            </a:r>
            <a:endParaRPr kumimoji="1" lang="ja-JP" altLang="en-US" dirty="0"/>
          </a:p>
        </p:txBody>
      </p:sp>
      <p:sp>
        <p:nvSpPr>
          <p:cNvPr id="36" name="テキスト ボックス 35"/>
          <p:cNvSpPr txBox="1"/>
          <p:nvPr/>
        </p:nvSpPr>
        <p:spPr>
          <a:xfrm>
            <a:off x="5286778" y="2939712"/>
            <a:ext cx="1872208" cy="369332"/>
          </a:xfrm>
          <a:prstGeom prst="rect">
            <a:avLst/>
          </a:prstGeom>
          <a:noFill/>
        </p:spPr>
        <p:txBody>
          <a:bodyPr wrap="square" rtlCol="0">
            <a:spAutoFit/>
          </a:bodyPr>
          <a:lstStyle/>
          <a:p>
            <a:r>
              <a:rPr lang="en-US" altLang="ja-JP" dirty="0"/>
              <a:t>Sharpness</a:t>
            </a:r>
            <a:endParaRPr kumimoji="1" lang="ja-JP" altLang="en-US" dirty="0"/>
          </a:p>
        </p:txBody>
      </p:sp>
      <p:sp>
        <p:nvSpPr>
          <p:cNvPr id="37" name="テキスト ボックス 36"/>
          <p:cNvSpPr txBox="1"/>
          <p:nvPr/>
        </p:nvSpPr>
        <p:spPr>
          <a:xfrm>
            <a:off x="5731281" y="3857072"/>
            <a:ext cx="1168910" cy="369332"/>
          </a:xfrm>
          <a:prstGeom prst="rect">
            <a:avLst/>
          </a:prstGeom>
          <a:noFill/>
        </p:spPr>
        <p:txBody>
          <a:bodyPr wrap="none" rtlCol="0">
            <a:spAutoFit/>
          </a:bodyPr>
          <a:lstStyle/>
          <a:p>
            <a:r>
              <a:rPr lang="en-US" altLang="ja-JP" dirty="0" smtClean="0"/>
              <a:t>Trueness</a:t>
            </a:r>
            <a:endParaRPr lang="en-US" altLang="ja-JP" dirty="0"/>
          </a:p>
        </p:txBody>
      </p:sp>
      <p:grpSp>
        <p:nvGrpSpPr>
          <p:cNvPr id="38" name="グループ化 37"/>
          <p:cNvGrpSpPr/>
          <p:nvPr/>
        </p:nvGrpSpPr>
        <p:grpSpPr>
          <a:xfrm>
            <a:off x="1884022" y="2906635"/>
            <a:ext cx="1224136" cy="648072"/>
            <a:chOff x="3287544" y="1916832"/>
            <a:chExt cx="1224136" cy="648072"/>
          </a:xfrm>
        </p:grpSpPr>
        <p:sp>
          <p:nvSpPr>
            <p:cNvPr id="39" name="円/楕円 38"/>
            <p:cNvSpPr/>
            <p:nvPr/>
          </p:nvSpPr>
          <p:spPr>
            <a:xfrm>
              <a:off x="3287544" y="1916832"/>
              <a:ext cx="1224136" cy="64807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p:cNvSpPr txBox="1"/>
            <p:nvPr/>
          </p:nvSpPr>
          <p:spPr>
            <a:xfrm>
              <a:off x="3524221" y="2056202"/>
              <a:ext cx="750782" cy="369332"/>
            </a:xfrm>
            <a:prstGeom prst="rect">
              <a:avLst/>
            </a:prstGeom>
            <a:noFill/>
          </p:spPr>
          <p:txBody>
            <a:bodyPr wrap="square" rtlCol="0">
              <a:spAutoFit/>
            </a:bodyPr>
            <a:lstStyle/>
            <a:p>
              <a:pPr algn="ctr"/>
              <a:r>
                <a:rPr lang="ja-JP" altLang="en-US" dirty="0"/>
                <a:t>味覚</a:t>
              </a:r>
            </a:p>
          </p:txBody>
        </p:sp>
      </p:grpSp>
      <p:sp>
        <p:nvSpPr>
          <p:cNvPr id="42" name="円/楕円 41"/>
          <p:cNvSpPr/>
          <p:nvPr/>
        </p:nvSpPr>
        <p:spPr>
          <a:xfrm>
            <a:off x="5113540" y="2800342"/>
            <a:ext cx="1516732" cy="64807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p:nvSpPr>
        <p:spPr>
          <a:xfrm>
            <a:off x="5557370" y="3736196"/>
            <a:ext cx="1516732" cy="64807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矢印コネクタ 44"/>
          <p:cNvCxnSpPr>
            <a:stCxn id="14" idx="4"/>
            <a:endCxn id="6" idx="0"/>
          </p:cNvCxnSpPr>
          <p:nvPr/>
        </p:nvCxnSpPr>
        <p:spPr>
          <a:xfrm>
            <a:off x="4245682" y="3212976"/>
            <a:ext cx="24598" cy="4056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a:stCxn id="42" idx="3"/>
          </p:cNvCxnSpPr>
          <p:nvPr/>
        </p:nvCxnSpPr>
        <p:spPr>
          <a:xfrm flipH="1">
            <a:off x="4788024" y="3353506"/>
            <a:ext cx="547636" cy="382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3" idx="2"/>
          </p:cNvCxnSpPr>
          <p:nvPr/>
        </p:nvCxnSpPr>
        <p:spPr>
          <a:xfrm flipH="1" flipV="1">
            <a:off x="5113540" y="4032648"/>
            <a:ext cx="443830" cy="27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乗算記号 49"/>
          <p:cNvSpPr/>
          <p:nvPr/>
        </p:nvSpPr>
        <p:spPr>
          <a:xfrm>
            <a:off x="6685018" y="1304513"/>
            <a:ext cx="1152128" cy="1152128"/>
          </a:xfrm>
          <a:prstGeom prst="mathMultiply">
            <a:avLst/>
          </a:prstGeom>
          <a:solidFill>
            <a:srgbClr val="FF0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nvGrpSpPr>
          <p:cNvPr id="63" name="グループ化 62"/>
          <p:cNvGrpSpPr/>
          <p:nvPr/>
        </p:nvGrpSpPr>
        <p:grpSpPr>
          <a:xfrm>
            <a:off x="5814960" y="4626714"/>
            <a:ext cx="1516732" cy="648072"/>
            <a:chOff x="6045882" y="4626714"/>
            <a:chExt cx="1516732" cy="648072"/>
          </a:xfrm>
        </p:grpSpPr>
        <p:sp>
          <p:nvSpPr>
            <p:cNvPr id="51" name="円/楕円 50"/>
            <p:cNvSpPr/>
            <p:nvPr/>
          </p:nvSpPr>
          <p:spPr>
            <a:xfrm>
              <a:off x="6045882" y="4626714"/>
              <a:ext cx="1516732" cy="648072"/>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6209041" y="4766084"/>
              <a:ext cx="1190414" cy="369332"/>
            </a:xfrm>
            <a:prstGeom prst="rect">
              <a:avLst/>
            </a:prstGeom>
            <a:noFill/>
          </p:spPr>
          <p:txBody>
            <a:bodyPr wrap="square" rtlCol="0">
              <a:spAutoFit/>
            </a:bodyPr>
            <a:lstStyle/>
            <a:p>
              <a:r>
                <a:rPr kumimoji="1" lang="en-US" altLang="ja-JP" dirty="0" smtClean="0"/>
                <a:t>Feedback</a:t>
              </a:r>
              <a:endParaRPr kumimoji="1" lang="ja-JP" altLang="en-US" dirty="0"/>
            </a:p>
          </p:txBody>
        </p:sp>
      </p:grpSp>
      <p:cxnSp>
        <p:nvCxnSpPr>
          <p:cNvPr id="55" name="直線矢印コネクタ 54"/>
          <p:cNvCxnSpPr>
            <a:stCxn id="51" idx="2"/>
          </p:cNvCxnSpPr>
          <p:nvPr/>
        </p:nvCxnSpPr>
        <p:spPr>
          <a:xfrm flipH="1" flipV="1">
            <a:off x="5061842" y="4384268"/>
            <a:ext cx="753118" cy="5664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8803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a:t>
            </a:r>
            <a:r>
              <a:rPr lang="ja-JP" altLang="en-US" dirty="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kumimoji="1" lang="ja-JP" altLang="en-US" dirty="0" smtClean="0"/>
              <a:t>　</a:t>
            </a:r>
            <a:r>
              <a:rPr lang="ja-JP" altLang="en-US" dirty="0"/>
              <a:t>　</a:t>
            </a:r>
            <a:endParaRPr lang="en-US" altLang="ja-JP" dirty="0" smtClean="0"/>
          </a:p>
          <a:p>
            <a:pPr marL="0" indent="0">
              <a:buNone/>
            </a:pPr>
            <a:r>
              <a:rPr lang="ja-JP" altLang="en-US" sz="2000" dirty="0"/>
              <a:t>　</a:t>
            </a:r>
            <a:r>
              <a:rPr lang="ja-JP" altLang="en-US" sz="2000" dirty="0" smtClean="0"/>
              <a:t>　</a:t>
            </a:r>
            <a:endParaRPr lang="ja-JP" altLang="en-US" sz="2000"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
        <p:nvSpPr>
          <p:cNvPr id="2" name="円/楕円 1"/>
          <p:cNvSpPr/>
          <p:nvPr/>
        </p:nvSpPr>
        <p:spPr>
          <a:xfrm>
            <a:off x="3491880"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3659567" y="3486198"/>
            <a:ext cx="1422184" cy="461665"/>
          </a:xfrm>
          <a:prstGeom prst="rect">
            <a:avLst/>
          </a:prstGeom>
          <a:noFill/>
        </p:spPr>
        <p:txBody>
          <a:bodyPr wrap="none" rtlCol="0">
            <a:spAutoFit/>
          </a:bodyPr>
          <a:lstStyle/>
          <a:p>
            <a:r>
              <a:rPr lang="ja-JP" altLang="en-US" sz="2400" b="1" dirty="0" smtClean="0"/>
              <a:t>現実座標</a:t>
            </a:r>
            <a:endParaRPr lang="en-US" altLang="ja-JP" sz="2400" b="1" dirty="0"/>
          </a:p>
        </p:txBody>
      </p:sp>
      <p:sp>
        <p:nvSpPr>
          <p:cNvPr id="6" name="円/楕円 5"/>
          <p:cNvSpPr/>
          <p:nvPr/>
        </p:nvSpPr>
        <p:spPr>
          <a:xfrm>
            <a:off x="5868144" y="3212976"/>
            <a:ext cx="1728192" cy="10081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444" b="73611" l="12604" r="88542"/>
                    </a14:imgEffect>
                  </a14:imgLayer>
                </a14:imgProps>
              </a:ext>
              <a:ext uri="{28A0092B-C50C-407E-A947-70E740481C1C}">
                <a14:useLocalDpi xmlns:a14="http://schemas.microsoft.com/office/drawing/2010/main" val="0"/>
              </a:ext>
            </a:extLst>
          </a:blip>
          <a:srcRect l="12260" t="10227" r="12039" b="27637"/>
          <a:stretch/>
        </p:blipFill>
        <p:spPr>
          <a:xfrm>
            <a:off x="6005256" y="2208839"/>
            <a:ext cx="760528" cy="468178"/>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0352" y="2132856"/>
            <a:ext cx="303182" cy="620145"/>
          </a:xfrm>
          <a:prstGeom prst="rect">
            <a:avLst/>
          </a:prstGeom>
        </p:spPr>
      </p:pic>
      <p:pic>
        <p:nvPicPr>
          <p:cNvPr id="11" name="図 10"/>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2676" b="56690" l="27200" r="81200">
                        <a14:backgroundMark x1="39800" y1="21479" x2="39800" y2="21479"/>
                        <a14:backgroundMark x1="53000" y1="39789" x2="53000" y2="39789"/>
                      </a14:backgroundRemoval>
                    </a14:imgEffect>
                  </a14:imgLayer>
                </a14:imgProps>
              </a:ext>
              <a:ext uri="{28A0092B-C50C-407E-A947-70E740481C1C}">
                <a14:useLocalDpi xmlns:a14="http://schemas.microsoft.com/office/drawing/2010/main" val="0"/>
              </a:ext>
            </a:extLst>
          </a:blip>
          <a:srcRect l="26931" t="11542" r="18125" b="42923"/>
          <a:stretch/>
        </p:blipFill>
        <p:spPr>
          <a:xfrm>
            <a:off x="8195920" y="3388893"/>
            <a:ext cx="720193" cy="339021"/>
          </a:xfrm>
          <a:prstGeom prst="rect">
            <a:avLst/>
          </a:prstGeom>
        </p:spPr>
      </p:pic>
      <p:cxnSp>
        <p:nvCxnSpPr>
          <p:cNvPr id="13" name="直線矢印コネクタ 12"/>
          <p:cNvCxnSpPr>
            <a:stCxn id="9" idx="2"/>
            <a:endCxn id="6" idx="0"/>
          </p:cNvCxnSpPr>
          <p:nvPr/>
        </p:nvCxnSpPr>
        <p:spPr>
          <a:xfrm>
            <a:off x="6385520" y="2677017"/>
            <a:ext cx="346720" cy="535959"/>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stCxn id="10" idx="2"/>
            <a:endCxn id="6" idx="7"/>
          </p:cNvCxnSpPr>
          <p:nvPr/>
        </p:nvCxnSpPr>
        <p:spPr>
          <a:xfrm flipH="1">
            <a:off x="7343248" y="2753001"/>
            <a:ext cx="548695" cy="607610"/>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1" idx="1"/>
            <a:endCxn id="6" idx="6"/>
          </p:cNvCxnSpPr>
          <p:nvPr/>
        </p:nvCxnSpPr>
        <p:spPr>
          <a:xfrm flipH="1">
            <a:off x="7596336" y="3558404"/>
            <a:ext cx="599584" cy="158628"/>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4830688" y="4797152"/>
            <a:ext cx="1728192" cy="1008112"/>
          </a:xfrm>
          <a:prstGeom prst="ellipse">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テキスト ボックス 18"/>
          <p:cNvSpPr txBox="1"/>
          <p:nvPr/>
        </p:nvSpPr>
        <p:spPr>
          <a:xfrm>
            <a:off x="4851524" y="5039598"/>
            <a:ext cx="1686520" cy="523220"/>
          </a:xfrm>
          <a:prstGeom prst="rect">
            <a:avLst/>
          </a:prstGeom>
          <a:noFill/>
        </p:spPr>
        <p:txBody>
          <a:bodyPr wrap="square" rtlCol="0">
            <a:spAutoFit/>
          </a:bodyPr>
          <a:lstStyle/>
          <a:p>
            <a:pPr algn="ctr"/>
            <a:r>
              <a:rPr lang="ja-JP" altLang="en-US" sz="1400" b="1" dirty="0"/>
              <a:t>没入感</a:t>
            </a:r>
            <a:r>
              <a:rPr lang="en-US" altLang="ja-JP" sz="1400" b="1" dirty="0" smtClean="0"/>
              <a:t>(Immersive)</a:t>
            </a:r>
            <a:endParaRPr lang="ja-JP" altLang="en-US" sz="1400" b="1" dirty="0"/>
          </a:p>
        </p:txBody>
      </p:sp>
      <p:cxnSp>
        <p:nvCxnSpPr>
          <p:cNvPr id="21" name="直線矢印コネクタ 20"/>
          <p:cNvCxnSpPr/>
          <p:nvPr/>
        </p:nvCxnSpPr>
        <p:spPr>
          <a:xfrm>
            <a:off x="2915816" y="3068960"/>
            <a:ext cx="792088" cy="303805"/>
          </a:xfrm>
          <a:prstGeom prst="straightConnector1">
            <a:avLst/>
          </a:prstGeom>
          <a:ln w="15875">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4444026" y="6169505"/>
            <a:ext cx="2622612" cy="369332"/>
          </a:xfrm>
          <a:prstGeom prst="rect">
            <a:avLst/>
          </a:prstGeom>
          <a:noFill/>
        </p:spPr>
        <p:txBody>
          <a:bodyPr wrap="square" rtlCol="0">
            <a:spAutoFit/>
          </a:bodyPr>
          <a:lstStyle/>
          <a:p>
            <a:pPr algn="ctr"/>
            <a:r>
              <a:rPr kumimoji="1" lang="ja-JP" altLang="en-US" dirty="0" smtClean="0"/>
              <a:t>個人的なまとめ</a:t>
            </a:r>
            <a:endParaRPr kumimoji="1" lang="ja-JP" altLang="en-US" dirty="0"/>
          </a:p>
        </p:txBody>
      </p:sp>
      <p:sp>
        <p:nvSpPr>
          <p:cNvPr id="22" name="テキスト ボックス 21"/>
          <p:cNvSpPr txBox="1"/>
          <p:nvPr/>
        </p:nvSpPr>
        <p:spPr>
          <a:xfrm>
            <a:off x="1753819" y="5001032"/>
            <a:ext cx="2194125" cy="701731"/>
          </a:xfrm>
          <a:prstGeom prst="rect">
            <a:avLst/>
          </a:prstGeom>
          <a:noFill/>
        </p:spPr>
        <p:txBody>
          <a:bodyPr wrap="square" rtlCol="0">
            <a:spAutoFit/>
          </a:bodyPr>
          <a:lstStyle/>
          <a:p>
            <a:pPr algn="ctr">
              <a:spcBef>
                <a:spcPct val="20000"/>
              </a:spcBef>
              <a:buClr>
                <a:schemeClr val="accent1">
                  <a:shade val="75000"/>
                </a:schemeClr>
              </a:buClr>
              <a:buSzPct val="60000"/>
            </a:pPr>
            <a:r>
              <a:rPr lang="ja-JP" altLang="en-US" dirty="0"/>
              <a:t>現実の情報が</a:t>
            </a:r>
            <a:r>
              <a:rPr lang="ja-JP" altLang="en-US" dirty="0" smtClean="0"/>
              <a:t>必要</a:t>
            </a:r>
            <a:endParaRPr lang="en-US" altLang="ja-JP" dirty="0" smtClean="0"/>
          </a:p>
          <a:p>
            <a:pPr algn="ctr">
              <a:spcBef>
                <a:spcPct val="20000"/>
              </a:spcBef>
              <a:buClr>
                <a:schemeClr val="accent1">
                  <a:shade val="75000"/>
                </a:schemeClr>
              </a:buClr>
              <a:buSzPct val="60000"/>
            </a:pPr>
            <a:r>
              <a:rPr lang="en-US" altLang="ja-JP" dirty="0" smtClean="0"/>
              <a:t>(feedback)</a:t>
            </a:r>
            <a:endParaRPr lang="en-US" altLang="ja-JP" dirty="0"/>
          </a:p>
        </p:txBody>
      </p:sp>
      <p:cxnSp>
        <p:nvCxnSpPr>
          <p:cNvPr id="12" name="直線矢印コネクタ 11"/>
          <p:cNvCxnSpPr>
            <a:stCxn id="22" idx="3"/>
            <a:endCxn id="19" idx="1"/>
          </p:cNvCxnSpPr>
          <p:nvPr/>
        </p:nvCxnSpPr>
        <p:spPr>
          <a:xfrm flipV="1">
            <a:off x="3947944" y="5301208"/>
            <a:ext cx="903580" cy="5069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26" name="図 25"/>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332472" y="4249945"/>
            <a:ext cx="1102294" cy="826721"/>
          </a:xfrm>
          <a:prstGeom prst="rect">
            <a:avLst/>
          </a:prstGeom>
        </p:spPr>
      </p:pic>
      <p:cxnSp>
        <p:nvCxnSpPr>
          <p:cNvPr id="28" name="直線矢印コネクタ 27"/>
          <p:cNvCxnSpPr>
            <a:stCxn id="40" idx="1"/>
            <a:endCxn id="18" idx="6"/>
          </p:cNvCxnSpPr>
          <p:nvPr/>
        </p:nvCxnSpPr>
        <p:spPr>
          <a:xfrm flipH="1" flipV="1">
            <a:off x="6558880" y="5301208"/>
            <a:ext cx="1128625" cy="231387"/>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40" name="図 39"/>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687505" y="5098339"/>
            <a:ext cx="868511" cy="868511"/>
          </a:xfrm>
          <a:prstGeom prst="rect">
            <a:avLst/>
          </a:prstGeom>
        </p:spPr>
      </p:pic>
      <p:pic>
        <p:nvPicPr>
          <p:cNvPr id="41" name="図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851629" y="5966850"/>
            <a:ext cx="835876" cy="835876"/>
          </a:xfrm>
          <a:prstGeom prst="rect">
            <a:avLst/>
          </a:prstGeom>
        </p:spPr>
      </p:pic>
      <p:cxnSp>
        <p:nvCxnSpPr>
          <p:cNvPr id="47" name="直線矢印コネクタ 46"/>
          <p:cNvCxnSpPr>
            <a:stCxn id="26" idx="1"/>
            <a:endCxn id="18" idx="7"/>
          </p:cNvCxnSpPr>
          <p:nvPr/>
        </p:nvCxnSpPr>
        <p:spPr>
          <a:xfrm flipH="1">
            <a:off x="6305792" y="4663306"/>
            <a:ext cx="1026680" cy="281481"/>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41" idx="1"/>
            <a:endCxn id="18" idx="5"/>
          </p:cNvCxnSpPr>
          <p:nvPr/>
        </p:nvCxnSpPr>
        <p:spPr>
          <a:xfrm flipH="1" flipV="1">
            <a:off x="6305792" y="5657629"/>
            <a:ext cx="545837" cy="727159"/>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940152" y="3466304"/>
            <a:ext cx="1584176" cy="523220"/>
          </a:xfrm>
          <a:prstGeom prst="rect">
            <a:avLst/>
          </a:prstGeom>
          <a:noFill/>
        </p:spPr>
        <p:txBody>
          <a:bodyPr wrap="square" rtlCol="0">
            <a:spAutoFit/>
          </a:bodyPr>
          <a:lstStyle/>
          <a:p>
            <a:pPr algn="ctr"/>
            <a:r>
              <a:rPr lang="ja-JP" altLang="en-US" sz="1400" b="1" dirty="0"/>
              <a:t>インターフェース</a:t>
            </a:r>
            <a:r>
              <a:rPr lang="en-US" altLang="ja-JP" sz="1400" b="1" dirty="0" smtClean="0"/>
              <a:t>(Interface)</a:t>
            </a:r>
            <a:endParaRPr lang="ja-JP" altLang="en-US" sz="1400" b="1" dirty="0"/>
          </a:p>
        </p:txBody>
      </p:sp>
      <p:sp>
        <p:nvSpPr>
          <p:cNvPr id="52" name="テキスト ボックス 51"/>
          <p:cNvSpPr txBox="1"/>
          <p:nvPr/>
        </p:nvSpPr>
        <p:spPr>
          <a:xfrm>
            <a:off x="779243" y="2760330"/>
            <a:ext cx="2304256" cy="369332"/>
          </a:xfrm>
          <a:prstGeom prst="rect">
            <a:avLst/>
          </a:prstGeom>
          <a:noFill/>
        </p:spPr>
        <p:txBody>
          <a:bodyPr wrap="square" rtlCol="0">
            <a:spAutoFit/>
          </a:bodyPr>
          <a:lstStyle/>
          <a:p>
            <a:pPr algn="ctr"/>
            <a:r>
              <a:rPr lang="ja-JP" altLang="en-US" dirty="0"/>
              <a:t>現実の情報が</a:t>
            </a:r>
            <a:r>
              <a:rPr lang="ja-JP" altLang="en-US" dirty="0" smtClean="0"/>
              <a:t>必要</a:t>
            </a:r>
            <a:endParaRPr lang="en-US" altLang="ja-JP" dirty="0"/>
          </a:p>
        </p:txBody>
      </p:sp>
    </p:spTree>
    <p:extLst>
      <p:ext uri="{BB962C8B-B14F-4D97-AF65-F5344CB8AC3E}">
        <p14:creationId xmlns:p14="http://schemas.microsoft.com/office/powerpoint/2010/main" val="313074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smtClean="0"/>
              <a:t>VR</a:t>
            </a:r>
            <a:r>
              <a:rPr lang="ja-JP" altLang="en-US" sz="2000" dirty="0" smtClean="0"/>
              <a:t>・</a:t>
            </a:r>
            <a:r>
              <a:rPr lang="en-US" altLang="ja-JP" sz="2000" dirty="0" smtClean="0"/>
              <a:t>MR</a:t>
            </a:r>
            <a:r>
              <a:rPr lang="ja-JP" altLang="en-US" sz="2000" dirty="0" smtClean="0"/>
              <a:t>技術、</a:t>
            </a:r>
            <a:r>
              <a:rPr lang="ja-JP" altLang="en-US" sz="2000" dirty="0"/>
              <a:t>今もっとも重要なのはハードウェアの</a:t>
            </a:r>
            <a:r>
              <a:rPr lang="ja-JP" altLang="en-US" sz="2000" dirty="0" smtClean="0"/>
              <a:t>開発である。</a:t>
            </a:r>
            <a:endParaRPr lang="en-US" altLang="ja-JP" sz="2000" dirty="0" smtClean="0"/>
          </a:p>
          <a:p>
            <a:pPr marL="0" indent="0">
              <a:buNone/>
            </a:pPr>
            <a:r>
              <a:rPr lang="ja-JP" altLang="en-US" sz="2000" dirty="0"/>
              <a:t>　</a:t>
            </a:r>
            <a:r>
              <a:rPr lang="ja-JP" altLang="en-US" sz="2000" dirty="0" smtClean="0"/>
              <a:t>　一方で、</a:t>
            </a:r>
            <a:r>
              <a:rPr lang="en-US" altLang="ja-JP" sz="2000" dirty="0" smtClean="0"/>
              <a:t>AR</a:t>
            </a:r>
            <a:r>
              <a:rPr lang="ja-JP" altLang="en-US" sz="2000" dirty="0" smtClean="0"/>
              <a:t>技術、</a:t>
            </a:r>
            <a:r>
              <a:rPr lang="ja-JP" altLang="en-US" sz="2000" dirty="0"/>
              <a:t>今もっとも重要な</a:t>
            </a:r>
            <a:r>
              <a:rPr lang="ja-JP" altLang="en-US" sz="2000" dirty="0" smtClean="0"/>
              <a:t>のはソフトウェアの開発である。</a:t>
            </a:r>
            <a:endParaRPr lang="en-US" altLang="ja-JP" sz="2000" dirty="0"/>
          </a:p>
          <a:p>
            <a:pPr marL="0" indent="0">
              <a:buNone/>
            </a:pPr>
            <a:r>
              <a:rPr lang="ja-JP" altLang="en-US" sz="2000" dirty="0" smtClean="0"/>
              <a:t>　　そして、いずれ、</a:t>
            </a:r>
            <a:r>
              <a:rPr lang="en-US" altLang="ja-JP" sz="2000" dirty="0"/>
              <a:t>AR</a:t>
            </a:r>
            <a:r>
              <a:rPr lang="ja-JP" altLang="en-US" sz="2000" dirty="0"/>
              <a:t>技術は</a:t>
            </a:r>
            <a:r>
              <a:rPr lang="en-US" altLang="ja-JP" sz="2000" dirty="0" smtClean="0"/>
              <a:t>VR</a:t>
            </a:r>
            <a:r>
              <a:rPr lang="ja-JP" altLang="en-US" sz="2000" dirty="0" smtClean="0"/>
              <a:t>・</a:t>
            </a:r>
            <a:r>
              <a:rPr lang="en-US" altLang="ja-JP" sz="2000" dirty="0" smtClean="0"/>
              <a:t>MR</a:t>
            </a:r>
            <a:r>
              <a:rPr lang="ja-JP" altLang="en-US" sz="2000" dirty="0"/>
              <a:t>技術に</a:t>
            </a:r>
            <a:r>
              <a:rPr lang="ja-JP" altLang="en-US" sz="2000" dirty="0" smtClean="0"/>
              <a:t>置き換えられると考える。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94846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636912"/>
            <a:ext cx="8229600" cy="1143000"/>
          </a:xfrm>
        </p:spPr>
        <p:txBody>
          <a:bodyPr/>
          <a:lstStyle/>
          <a:p>
            <a:r>
              <a:rPr kumimoji="1" lang="ja-JP" altLang="en-US" dirty="0" smtClean="0"/>
              <a:t>ご清聴ありがどうございます。</a:t>
            </a:r>
            <a:endParaRPr kumimoji="1" lang="ja-JP" altLang="en-US" dirty="0"/>
          </a:p>
        </p:txBody>
      </p:sp>
      <p:sp>
        <p:nvSpPr>
          <p:cNvPr id="3" name="タイトル 1"/>
          <p:cNvSpPr txBox="1">
            <a:spLocks/>
          </p:cNvSpPr>
          <p:nvPr/>
        </p:nvSpPr>
        <p:spPr>
          <a:xfrm>
            <a:off x="7199784" y="5877272"/>
            <a:ext cx="194421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r>
              <a:rPr lang="ja-JP" altLang="en-US" sz="3200" kern="0" smtClean="0">
                <a:gradFill flip="none" rotWithShape="1">
                  <a:gsLst>
                    <a:gs pos="60000">
                      <a:schemeClr val="tx2">
                        <a:alpha val="50000"/>
                      </a:schemeClr>
                    </a:gs>
                    <a:gs pos="100000">
                      <a:schemeClr val="tx2">
                        <a:tint val="20000"/>
                      </a:schemeClr>
                    </a:gs>
                  </a:gsLst>
                  <a:lin ang="5400000" scaled="1"/>
                  <a:tileRect/>
                </a:gradFill>
              </a:rPr>
              <a:t>つづく</a:t>
            </a:r>
            <a:endParaRPr lang="ja-JP" altLang="en-US" sz="3200" kern="0" dirty="0">
              <a:gradFill flip="none" rotWithShape="1">
                <a:gsLst>
                  <a:gs pos="60000">
                    <a:schemeClr val="tx2">
                      <a:alpha val="50000"/>
                    </a:schemeClr>
                  </a:gs>
                  <a:gs pos="100000">
                    <a:schemeClr val="tx2">
                      <a:tint val="20000"/>
                    </a:schemeClr>
                  </a:gs>
                </a:gsLst>
                <a:lin ang="5400000" scaled="1"/>
                <a:tileRect/>
              </a:gradFill>
            </a:endParaRPr>
          </a:p>
        </p:txBody>
      </p:sp>
    </p:spTree>
    <p:extLst>
      <p:ext uri="{BB962C8B-B14F-4D97-AF65-F5344CB8AC3E}">
        <p14:creationId xmlns:p14="http://schemas.microsoft.com/office/powerpoint/2010/main" val="24919661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経験、論文に</a:t>
            </a:r>
            <a:r>
              <a:rPr lang="ja-JP" altLang="en-US" dirty="0" smtClean="0"/>
              <a:t>ついて</a:t>
            </a:r>
            <a:endParaRPr kumimoji="1" lang="ja-JP" altLang="en-US" dirty="0"/>
          </a:p>
        </p:txBody>
      </p:sp>
      <p:sp>
        <p:nvSpPr>
          <p:cNvPr id="3" name="タイトル 1"/>
          <p:cNvSpPr txBox="1">
            <a:spLocks/>
          </p:cNvSpPr>
          <p:nvPr/>
        </p:nvSpPr>
        <p:spPr>
          <a:xfrm>
            <a:off x="302820" y="4149080"/>
            <a:ext cx="6429420" cy="908720"/>
          </a:xfrm>
          <a:prstGeom prst="rect">
            <a:avLst/>
          </a:prstGeom>
        </p:spPr>
        <p:txBody>
          <a:bodyPr vert="horz" rtlCol="0" anchor="b">
            <a:normAutofit/>
          </a:bodyPr>
          <a:lstStyle>
            <a:lvl1pPr algn="ctr" rtl="0" eaLnBrk="1" fontAlgn="auto"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r>
              <a:rPr lang="ja-JP" altLang="en-US" sz="4800" kern="0" dirty="0" smtClean="0">
                <a:gradFill flip="none" rotWithShape="1">
                  <a:gsLst>
                    <a:gs pos="60000">
                      <a:schemeClr val="tx2">
                        <a:alpha val="37000"/>
                      </a:schemeClr>
                    </a:gs>
                    <a:gs pos="100000">
                      <a:schemeClr val="tx2">
                        <a:tint val="20000"/>
                      </a:schemeClr>
                    </a:gs>
                  </a:gsLst>
                  <a:lin ang="5400000" scaled="1"/>
                  <a:tileRect/>
                </a:gradFill>
              </a:rPr>
              <a:t>最終回</a:t>
            </a:r>
            <a:endParaRPr lang="ja-JP" altLang="en-US" sz="4800" kern="0" dirty="0">
              <a:gradFill flip="none" rotWithShape="1">
                <a:gsLst>
                  <a:gs pos="60000">
                    <a:schemeClr val="tx2">
                      <a:alpha val="37000"/>
                    </a:schemeClr>
                  </a:gs>
                  <a:gs pos="100000">
                    <a:schemeClr val="tx2">
                      <a:tint val="20000"/>
                    </a:schemeClr>
                  </a:gs>
                </a:gsLst>
                <a:lin ang="5400000" scaled="1"/>
                <a:tileRect/>
              </a:gradFill>
            </a:endParaRPr>
          </a:p>
        </p:txBody>
      </p:sp>
    </p:spTree>
    <p:extLst>
      <p:ext uri="{BB962C8B-B14F-4D97-AF65-F5344CB8AC3E}">
        <p14:creationId xmlns:p14="http://schemas.microsoft.com/office/powerpoint/2010/main" val="27184163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73" y="4762"/>
            <a:ext cx="8229600" cy="1143000"/>
          </a:xfrm>
        </p:spPr>
        <p:txBody>
          <a:bodyPr/>
          <a:lstStyle/>
          <a:p>
            <a:pPr algn="l"/>
            <a:r>
              <a:rPr lang="ja-JP" altLang="en-US" dirty="0" smtClean="0"/>
              <a:t>紹介内容</a:t>
            </a:r>
            <a:endParaRPr kumimoji="1" lang="ja-JP" altLang="en-US" dirty="0"/>
          </a:p>
        </p:txBody>
      </p:sp>
      <p:sp>
        <p:nvSpPr>
          <p:cNvPr id="3" name="コンテンツ プレースホルダー 2"/>
          <p:cNvSpPr>
            <a:spLocks noGrp="1"/>
          </p:cNvSpPr>
          <p:nvPr>
            <p:ph idx="1"/>
          </p:nvPr>
        </p:nvSpPr>
        <p:spPr>
          <a:xfrm>
            <a:off x="457200" y="1196752"/>
            <a:ext cx="8229600" cy="5328592"/>
          </a:xfrm>
        </p:spPr>
        <p:txBody>
          <a:bodyPr>
            <a:normAutofit fontScale="77500" lnSpcReduction="20000"/>
          </a:bodyPr>
          <a:lstStyle/>
          <a:p>
            <a:pPr>
              <a:lnSpc>
                <a:spcPct val="160000"/>
              </a:lnSpc>
            </a:pPr>
            <a:r>
              <a:rPr kumimoji="1" lang="ja-JP" altLang="en-US" b="1" dirty="0" smtClean="0"/>
              <a:t>１．</a:t>
            </a:r>
            <a:r>
              <a:rPr lang="ja-JP" altLang="en-US" b="1" dirty="0"/>
              <a:t>自分の</a:t>
            </a:r>
            <a:r>
              <a:rPr lang="ja-JP" altLang="en-US" b="1" dirty="0" smtClean="0"/>
              <a:t>専攻</a:t>
            </a:r>
            <a:endParaRPr lang="en-US" altLang="ja-JP" b="1" dirty="0" smtClean="0"/>
          </a:p>
          <a:p>
            <a:pPr>
              <a:lnSpc>
                <a:spcPct val="160000"/>
              </a:lnSpc>
            </a:pPr>
            <a:r>
              <a:rPr kumimoji="1" lang="ja-JP" altLang="en-US" b="1" dirty="0" smtClean="0"/>
              <a:t>２．</a:t>
            </a:r>
            <a:r>
              <a:rPr lang="ja-JP" altLang="en-US" b="1" dirty="0"/>
              <a:t>プログラミング</a:t>
            </a:r>
            <a:r>
              <a:rPr lang="ja-JP" altLang="en-US" b="1" dirty="0" smtClean="0"/>
              <a:t>言語</a:t>
            </a:r>
            <a:endParaRPr lang="en-US" altLang="ja-JP" b="1" dirty="0" smtClean="0"/>
          </a:p>
          <a:p>
            <a:pPr>
              <a:lnSpc>
                <a:spcPct val="160000"/>
              </a:lnSpc>
            </a:pPr>
            <a:r>
              <a:rPr lang="ja-JP" altLang="en-US" b="1" dirty="0"/>
              <a:t>３</a:t>
            </a:r>
            <a:r>
              <a:rPr lang="ja-JP" altLang="en-US" b="1" dirty="0" smtClean="0"/>
              <a:t>．使用してきたツール</a:t>
            </a:r>
            <a:endParaRPr lang="en-US" altLang="ja-JP" b="1" dirty="0" smtClean="0"/>
          </a:p>
          <a:p>
            <a:pPr>
              <a:lnSpc>
                <a:spcPct val="160000"/>
              </a:lnSpc>
            </a:pPr>
            <a:r>
              <a:rPr lang="ja-JP" altLang="en-US" b="1" dirty="0"/>
              <a:t>４</a:t>
            </a:r>
            <a:r>
              <a:rPr lang="ja-JP" altLang="en-US" b="1" dirty="0" smtClean="0"/>
              <a:t>．ソフトウェアの作成経験</a:t>
            </a:r>
            <a:endParaRPr lang="en-US" altLang="ja-JP" b="1" dirty="0"/>
          </a:p>
          <a:p>
            <a:pPr marL="0" indent="0">
              <a:lnSpc>
                <a:spcPct val="160000"/>
              </a:lnSpc>
              <a:buNone/>
            </a:pPr>
            <a:r>
              <a:rPr lang="ja-JP" altLang="en-US" sz="2000" b="1" dirty="0" smtClean="0"/>
              <a:t>　　４．１　３</a:t>
            </a:r>
            <a:r>
              <a:rPr lang="en-US" altLang="ja-JP" sz="2000" b="1" dirty="0"/>
              <a:t>D</a:t>
            </a:r>
            <a:r>
              <a:rPr lang="ja-JP" altLang="en-US" sz="2000" b="1" dirty="0"/>
              <a:t>ゲームの</a:t>
            </a:r>
            <a:r>
              <a:rPr lang="ja-JP" altLang="en-US" sz="2000" b="1" dirty="0" smtClean="0"/>
              <a:t>作成</a:t>
            </a:r>
            <a:endParaRPr lang="ja-JP" altLang="en-US" sz="2000" b="1" dirty="0"/>
          </a:p>
          <a:p>
            <a:pPr marL="0" indent="0">
              <a:lnSpc>
                <a:spcPct val="160000"/>
              </a:lnSpc>
              <a:buNone/>
            </a:pPr>
            <a:r>
              <a:rPr lang="ja-JP" altLang="en-US" sz="2000" b="1" dirty="0" smtClean="0"/>
              <a:t>　</a:t>
            </a:r>
            <a:r>
              <a:rPr lang="ja-JP" altLang="en-US" sz="2100" b="1" dirty="0"/>
              <a:t>　４．２　</a:t>
            </a:r>
            <a:r>
              <a:rPr lang="en-US" altLang="ja-JP" sz="2100" b="1" dirty="0"/>
              <a:t>AR</a:t>
            </a:r>
            <a:r>
              <a:rPr lang="ja-JP" altLang="en-US" sz="2100" b="1" dirty="0"/>
              <a:t>（拡張現実）ゲームの作成</a:t>
            </a:r>
          </a:p>
          <a:p>
            <a:pPr marL="0" indent="0">
              <a:lnSpc>
                <a:spcPct val="160000"/>
              </a:lnSpc>
              <a:buNone/>
            </a:pPr>
            <a:r>
              <a:rPr lang="ja-JP" altLang="en-US" sz="2000" dirty="0" smtClean="0">
                <a:solidFill>
                  <a:schemeClr val="tx1">
                    <a:lumMod val="50000"/>
                    <a:lumOff val="50000"/>
                  </a:schemeClr>
                </a:solidFill>
              </a:rPr>
              <a:t>　　４．３　画像</a:t>
            </a:r>
            <a:r>
              <a:rPr lang="ja-JP" altLang="en-US" sz="2000" dirty="0">
                <a:solidFill>
                  <a:schemeClr val="tx1">
                    <a:lumMod val="50000"/>
                    <a:lumOff val="50000"/>
                  </a:schemeClr>
                </a:solidFill>
              </a:rPr>
              <a:t>処理に関連するソフトウェア</a:t>
            </a:r>
          </a:p>
          <a:p>
            <a:pPr marL="0" indent="0">
              <a:lnSpc>
                <a:spcPct val="160000"/>
              </a:lnSpc>
              <a:buNone/>
            </a:pPr>
            <a:r>
              <a:rPr lang="ja-JP" altLang="en-US" sz="2000" dirty="0" smtClean="0">
                <a:solidFill>
                  <a:schemeClr val="tx1">
                    <a:lumMod val="50000"/>
                    <a:lumOff val="50000"/>
                  </a:schemeClr>
                </a:solidFill>
              </a:rPr>
              <a:t>　　　　　　＆コンピュータビジョン</a:t>
            </a:r>
            <a:r>
              <a:rPr lang="ja-JP" altLang="en-US" sz="2000" dirty="0">
                <a:solidFill>
                  <a:schemeClr val="tx1">
                    <a:lumMod val="50000"/>
                    <a:lumOff val="50000"/>
                  </a:schemeClr>
                </a:solidFill>
              </a:rPr>
              <a:t>を利用する</a:t>
            </a:r>
            <a:r>
              <a:rPr lang="en-US" altLang="ja-JP" sz="2000" dirty="0">
                <a:solidFill>
                  <a:schemeClr val="tx1">
                    <a:lumMod val="50000"/>
                    <a:lumOff val="50000"/>
                  </a:schemeClr>
                </a:solidFill>
              </a:rPr>
              <a:t>AI</a:t>
            </a:r>
            <a:r>
              <a:rPr lang="ja-JP" altLang="en-US" sz="2000" dirty="0" smtClean="0">
                <a:solidFill>
                  <a:schemeClr val="tx1">
                    <a:lumMod val="50000"/>
                    <a:lumOff val="50000"/>
                  </a:schemeClr>
                </a:solidFill>
              </a:rPr>
              <a:t>ソフトウェア</a:t>
            </a:r>
            <a:endParaRPr lang="en-US" altLang="ja-JP" sz="2000"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５．過去のインターンシップ体験</a:t>
            </a:r>
            <a:endParaRPr lang="en-US" altLang="ja-JP"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６．</a:t>
            </a:r>
            <a:r>
              <a:rPr lang="ja-JP" altLang="en-US" dirty="0">
                <a:solidFill>
                  <a:schemeClr val="tx1">
                    <a:lumMod val="50000"/>
                    <a:lumOff val="50000"/>
                  </a:schemeClr>
                </a:solidFill>
              </a:rPr>
              <a:t>卒業</a:t>
            </a:r>
            <a:r>
              <a:rPr lang="ja-JP" altLang="en-US" dirty="0" smtClean="0">
                <a:solidFill>
                  <a:schemeClr val="tx1">
                    <a:lumMod val="50000"/>
                    <a:lumOff val="50000"/>
                  </a:schemeClr>
                </a:solidFill>
              </a:rPr>
              <a:t>論文</a:t>
            </a:r>
            <a:r>
              <a:rPr lang="ja-JP" altLang="en-US" dirty="0">
                <a:solidFill>
                  <a:schemeClr val="tx1">
                    <a:lumMod val="50000"/>
                    <a:lumOff val="50000"/>
                  </a:schemeClr>
                </a:solidFill>
              </a:rPr>
              <a:t>について</a:t>
            </a:r>
            <a:endParaRPr lang="en-US" altLang="ja-JP" dirty="0" smtClean="0">
              <a:solidFill>
                <a:schemeClr val="tx1">
                  <a:lumMod val="50000"/>
                  <a:lumOff val="50000"/>
                </a:schemeClr>
              </a:solidFill>
            </a:endParaRPr>
          </a:p>
          <a:p>
            <a:endParaRPr lang="en-US" altLang="ja-JP" dirty="0" smtClean="0"/>
          </a:p>
          <a:p>
            <a:endParaRPr kumimoji="1" lang="ja-JP" altLang="en-US" dirty="0"/>
          </a:p>
        </p:txBody>
      </p:sp>
    </p:spTree>
    <p:extLst>
      <p:ext uri="{BB962C8B-B14F-4D97-AF65-F5344CB8AC3E}">
        <p14:creationId xmlns:p14="http://schemas.microsoft.com/office/powerpoint/2010/main" val="13367989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過去のインターンシップ体験</a:t>
            </a:r>
            <a:endParaRPr lang="ja-JP" altLang="en-US" dirty="0"/>
          </a:p>
        </p:txBody>
      </p:sp>
      <p:sp>
        <p:nvSpPr>
          <p:cNvPr id="3" name="コンテンツ プレースホルダー 2"/>
          <p:cNvSpPr>
            <a:spLocks noGrp="1"/>
          </p:cNvSpPr>
          <p:nvPr>
            <p:ph idx="1"/>
          </p:nvPr>
        </p:nvSpPr>
        <p:spPr/>
        <p:txBody>
          <a:bodyPr>
            <a:normAutofit/>
          </a:bodyPr>
          <a:lstStyle/>
          <a:p>
            <a:r>
              <a:rPr kumimoji="1" lang="ja-JP" altLang="en-US" sz="2000" dirty="0" smtClean="0"/>
              <a:t>２０１７年６月から８月</a:t>
            </a:r>
            <a:r>
              <a:rPr lang="ja-JP" altLang="en-US" sz="2000" dirty="0"/>
              <a:t>末まで北京の中関村</a:t>
            </a:r>
            <a:r>
              <a:rPr lang="ja-JP" altLang="en-US" sz="2000" dirty="0" smtClean="0"/>
              <a:t>でインターンをした経験がある。</a:t>
            </a:r>
            <a:endParaRPr lang="en-US" altLang="ja-JP" sz="2000" dirty="0" smtClean="0"/>
          </a:p>
          <a:p>
            <a:endParaRPr lang="en-US" altLang="ja-JP" sz="2000" dirty="0"/>
          </a:p>
          <a:p>
            <a:r>
              <a:rPr kumimoji="1" lang="ja-JP" altLang="en-US" sz="2000" dirty="0" smtClean="0"/>
              <a:t>インターン内容：</a:t>
            </a:r>
            <a:r>
              <a:rPr lang="ja-JP" altLang="en-US" sz="2000" dirty="0"/>
              <a:t>　</a:t>
            </a:r>
            <a:endParaRPr lang="en-US" altLang="ja-JP" sz="2000" dirty="0"/>
          </a:p>
          <a:p>
            <a:pPr marL="0" indent="0">
              <a:buNone/>
            </a:pPr>
            <a:r>
              <a:rPr lang="ja-JP" altLang="en-US" sz="2000" dirty="0" smtClean="0"/>
              <a:t>　　</a:t>
            </a:r>
            <a:r>
              <a:rPr lang="en-US" altLang="ja-JP" sz="2000" dirty="0" err="1" smtClean="0"/>
              <a:t>Lua</a:t>
            </a:r>
            <a:r>
              <a:rPr lang="ja-JP" altLang="en-US" sz="2000" dirty="0" smtClean="0"/>
              <a:t>と</a:t>
            </a:r>
            <a:r>
              <a:rPr lang="en-US" altLang="ja-JP" sz="2000" dirty="0" smtClean="0"/>
              <a:t>C++</a:t>
            </a:r>
            <a:r>
              <a:rPr lang="ja-JP" altLang="en-US" sz="2000" dirty="0" smtClean="0"/>
              <a:t>言語を利用</a:t>
            </a:r>
            <a:r>
              <a:rPr lang="ja-JP" altLang="en-US" sz="2000" dirty="0" smtClean="0"/>
              <a:t>してとあるモバイルゲーム</a:t>
            </a:r>
            <a:r>
              <a:rPr lang="ja-JP" altLang="en-US" sz="2000" dirty="0"/>
              <a:t>の</a:t>
            </a:r>
            <a:r>
              <a:rPr lang="ja-JP" altLang="en-US" sz="2000" dirty="0" smtClean="0"/>
              <a:t>クライアント（</a:t>
            </a:r>
            <a:r>
              <a:rPr lang="en-US" altLang="ja-JP" sz="2000" dirty="0" smtClean="0"/>
              <a:t>Client</a:t>
            </a:r>
            <a:r>
              <a:rPr lang="ja-JP" altLang="en-US" sz="2000" dirty="0" smtClean="0"/>
              <a:t>）の開発</a:t>
            </a:r>
            <a:r>
              <a:rPr lang="ja-JP" altLang="en-US" sz="2000" dirty="0" smtClean="0"/>
              <a:t>。</a:t>
            </a:r>
            <a:endParaRPr lang="en-US" altLang="ja-JP" sz="2000" dirty="0" smtClean="0"/>
          </a:p>
          <a:p>
            <a:endParaRPr kumimoji="1" lang="en-US" altLang="ja-JP" sz="2000" dirty="0"/>
          </a:p>
          <a:p>
            <a:r>
              <a:rPr lang="ja-JP" altLang="en-US" sz="2000" dirty="0" smtClean="0"/>
              <a:t>具体的な内容：</a:t>
            </a:r>
            <a:endParaRPr lang="en-US" altLang="ja-JP" sz="2000" dirty="0" smtClean="0"/>
          </a:p>
          <a:p>
            <a:r>
              <a:rPr kumimoji="1" lang="ja-JP" altLang="en-US" sz="2000" dirty="0"/>
              <a:t>１</a:t>
            </a:r>
            <a:r>
              <a:rPr lang="ja-JP" altLang="en-US" sz="2000" dirty="0"/>
              <a:t>．インタフェースロジック</a:t>
            </a:r>
            <a:r>
              <a:rPr lang="ja-JP" altLang="en-US" sz="2000" dirty="0" smtClean="0"/>
              <a:t>開発（</a:t>
            </a:r>
            <a:r>
              <a:rPr lang="en-US" altLang="ja-JP" sz="2000" dirty="0"/>
              <a:t>Interface logic development</a:t>
            </a:r>
            <a:r>
              <a:rPr lang="ja-JP" altLang="en-US" sz="2000" dirty="0" smtClean="0"/>
              <a:t>）</a:t>
            </a:r>
            <a:endParaRPr lang="en-US" altLang="ja-JP" sz="2000" dirty="0" smtClean="0"/>
          </a:p>
          <a:p>
            <a:r>
              <a:rPr kumimoji="1" lang="ja-JP" altLang="en-US" sz="2000" dirty="0"/>
              <a:t>２</a:t>
            </a:r>
            <a:r>
              <a:rPr kumimoji="1" lang="ja-JP" altLang="en-US" sz="2000" dirty="0" smtClean="0"/>
              <a:t>．</a:t>
            </a:r>
            <a:r>
              <a:rPr lang="ja-JP" altLang="en-US" sz="2000" dirty="0"/>
              <a:t>周年イベントの</a:t>
            </a:r>
            <a:r>
              <a:rPr lang="ja-JP" altLang="en-US" sz="2000" dirty="0" smtClean="0"/>
              <a:t>開発：</a:t>
            </a:r>
            <a:endParaRPr lang="en-US" altLang="ja-JP" sz="2000" dirty="0" smtClean="0"/>
          </a:p>
          <a:p>
            <a:pPr marL="0" indent="0">
              <a:buNone/>
            </a:pPr>
            <a:r>
              <a:rPr kumimoji="1" lang="ja-JP" altLang="en-US" sz="2000" dirty="0"/>
              <a:t>　</a:t>
            </a:r>
            <a:r>
              <a:rPr lang="ja-JP" altLang="en-US" sz="2000" dirty="0"/>
              <a:t>　　　ゲームの</a:t>
            </a:r>
            <a:r>
              <a:rPr lang="ja-JP" altLang="en-US" sz="2000" dirty="0" smtClean="0"/>
              <a:t>最初発売から１年の</a:t>
            </a:r>
            <a:r>
              <a:rPr lang="ja-JP" altLang="en-US" sz="2000" dirty="0"/>
              <a:t>記念日を祝うために、報酬システムが</a:t>
            </a:r>
            <a:r>
              <a:rPr lang="ja-JP" altLang="en-US" sz="2000" dirty="0" smtClean="0"/>
              <a:t>開　</a:t>
            </a:r>
            <a:endParaRPr lang="en-US" altLang="ja-JP" sz="2000" dirty="0" smtClean="0"/>
          </a:p>
          <a:p>
            <a:pPr marL="0" indent="0">
              <a:buNone/>
            </a:pPr>
            <a:r>
              <a:rPr lang="ja-JP" altLang="en-US" sz="2000" dirty="0"/>
              <a:t>　</a:t>
            </a:r>
            <a:r>
              <a:rPr lang="ja-JP" altLang="en-US" sz="2000" dirty="0" smtClean="0"/>
              <a:t>　発した。</a:t>
            </a:r>
            <a:endParaRPr kumimoji="1" lang="en-US" altLang="ja-JP" sz="2000" dirty="0" smtClean="0"/>
          </a:p>
          <a:p>
            <a:r>
              <a:rPr lang="ja-JP" altLang="en-US" sz="2000" dirty="0"/>
              <a:t>３．ゲームのバグ修正</a:t>
            </a:r>
            <a:endParaRPr kumimoji="1" lang="ja-JP" altLang="en-US" sz="2000" dirty="0"/>
          </a:p>
        </p:txBody>
      </p:sp>
      <p:sp>
        <p:nvSpPr>
          <p:cNvPr id="4" name="テキスト ボックス 3"/>
          <p:cNvSpPr txBox="1"/>
          <p:nvPr/>
        </p:nvSpPr>
        <p:spPr>
          <a:xfrm>
            <a:off x="6393637" y="4562602"/>
            <a:ext cx="792088" cy="246221"/>
          </a:xfrm>
          <a:prstGeom prst="rect">
            <a:avLst/>
          </a:prstGeom>
          <a:noFill/>
        </p:spPr>
        <p:txBody>
          <a:bodyPr wrap="square" rtlCol="0">
            <a:spAutoFit/>
          </a:bodyPr>
          <a:lstStyle/>
          <a:p>
            <a:r>
              <a:rPr lang="ja-JP" altLang="en-US" sz="1000" dirty="0"/>
              <a:t>ほうし</a:t>
            </a:r>
            <a:r>
              <a:rPr lang="ja-JP" altLang="en-US" sz="1000" dirty="0" err="1"/>
              <a:t>ゅう</a:t>
            </a:r>
            <a:endParaRPr kumimoji="1" lang="ja-JP" altLang="en-US" sz="1000" dirty="0"/>
          </a:p>
        </p:txBody>
      </p:sp>
      <p:sp>
        <p:nvSpPr>
          <p:cNvPr id="5" name="テキスト ボックス 4"/>
          <p:cNvSpPr txBox="1"/>
          <p:nvPr/>
        </p:nvSpPr>
        <p:spPr>
          <a:xfrm>
            <a:off x="4355976" y="1361673"/>
            <a:ext cx="1008112" cy="246221"/>
          </a:xfrm>
          <a:prstGeom prst="rect">
            <a:avLst/>
          </a:prstGeom>
          <a:noFill/>
        </p:spPr>
        <p:txBody>
          <a:bodyPr wrap="square" rtlCol="0">
            <a:spAutoFit/>
          </a:bodyPr>
          <a:lstStyle/>
          <a:p>
            <a:r>
              <a:rPr kumimoji="1" lang="ja-JP" altLang="en-US" sz="1000" dirty="0" smtClean="0"/>
              <a:t>ちゅうかん</a:t>
            </a:r>
            <a:r>
              <a:rPr kumimoji="1" lang="ja-JP" altLang="en-US" sz="1000" dirty="0" err="1" smtClean="0"/>
              <a:t>そん</a:t>
            </a:r>
            <a:endParaRPr kumimoji="1" lang="ja-JP" altLang="en-US" sz="1000" dirty="0"/>
          </a:p>
        </p:txBody>
      </p:sp>
    </p:spTree>
    <p:extLst>
      <p:ext uri="{BB962C8B-B14F-4D97-AF65-F5344CB8AC3E}">
        <p14:creationId xmlns:p14="http://schemas.microsoft.com/office/powerpoint/2010/main" val="40955412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人工</a:t>
            </a:r>
            <a:r>
              <a:rPr lang="ja-JP" altLang="en-US" dirty="0" smtClean="0"/>
              <a:t>知能</a:t>
            </a:r>
            <a:r>
              <a:rPr lang="ja-JP" altLang="en-US" dirty="0"/>
              <a:t>アルゴリズム</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000" dirty="0"/>
              <a:t>教師</a:t>
            </a:r>
            <a:r>
              <a:rPr lang="ja-JP" altLang="en-US" sz="2000" dirty="0" smtClean="0"/>
              <a:t>あり</a:t>
            </a:r>
            <a:r>
              <a:rPr lang="ja-JP" altLang="en-US" sz="2000" dirty="0"/>
              <a:t>機械</a:t>
            </a:r>
            <a:r>
              <a:rPr lang="ja-JP" altLang="en-US" sz="2000" dirty="0" smtClean="0"/>
              <a:t>学習　（</a:t>
            </a:r>
            <a:r>
              <a:rPr lang="en-US" altLang="ja-JP" sz="2000" dirty="0"/>
              <a:t>Supervised learning</a:t>
            </a:r>
            <a:r>
              <a:rPr lang="ja-JP" altLang="en-US" sz="2000" dirty="0" smtClean="0"/>
              <a:t>）</a:t>
            </a:r>
            <a:endParaRPr lang="en-US" altLang="ja-JP" sz="2000" dirty="0"/>
          </a:p>
          <a:p>
            <a:pPr marL="0" indent="0">
              <a:buNone/>
            </a:pPr>
            <a:r>
              <a:rPr lang="en-US" altLang="ja-JP" sz="2000" dirty="0" smtClean="0"/>
              <a:t>     ―</a:t>
            </a:r>
            <a:r>
              <a:rPr lang="ja-JP" altLang="en-US" sz="2000" dirty="0" smtClean="0"/>
              <a:t>＞</a:t>
            </a:r>
            <a:r>
              <a:rPr lang="ja-JP" altLang="en-US" sz="2000" dirty="0"/>
              <a:t>　</a:t>
            </a:r>
            <a:r>
              <a:rPr lang="ja-JP" altLang="en-US" sz="2000" dirty="0" smtClean="0"/>
              <a:t>ディープラーニング </a:t>
            </a:r>
            <a:r>
              <a:rPr lang="ja-JP" altLang="en-US" sz="2000" dirty="0"/>
              <a:t>（</a:t>
            </a:r>
            <a:r>
              <a:rPr lang="en-US" altLang="ja-JP" sz="2000" dirty="0"/>
              <a:t>Deep</a:t>
            </a:r>
            <a:r>
              <a:rPr lang="ja-JP" altLang="en-US" sz="2000" dirty="0"/>
              <a:t>　</a:t>
            </a:r>
            <a:r>
              <a:rPr lang="en-US" altLang="ja-JP" sz="2000" dirty="0"/>
              <a:t>Learning</a:t>
            </a:r>
            <a:r>
              <a:rPr lang="ja-JP" altLang="en-US" sz="2000" dirty="0" smtClean="0"/>
              <a:t>）</a:t>
            </a:r>
            <a:endParaRPr lang="en-US" altLang="ja-JP" sz="2000" dirty="0" smtClean="0"/>
          </a:p>
          <a:p>
            <a:pPr marL="0" indent="0">
              <a:buNone/>
            </a:pPr>
            <a:r>
              <a:rPr kumimoji="1" lang="ja-JP" altLang="en-US" sz="2000" dirty="0"/>
              <a:t>　</a:t>
            </a:r>
            <a:r>
              <a:rPr kumimoji="1" lang="ja-JP" altLang="en-US" sz="2000" dirty="0" smtClean="0"/>
              <a:t>　－＞</a:t>
            </a:r>
            <a:r>
              <a:rPr lang="ja-JP" altLang="en-US" sz="2000" dirty="0"/>
              <a:t>　畳み込み</a:t>
            </a:r>
            <a:r>
              <a:rPr lang="ja-JP" altLang="en-US" sz="2000" dirty="0" smtClean="0"/>
              <a:t>ニューラルネットワーク</a:t>
            </a:r>
            <a:endParaRPr lang="en-US" altLang="ja-JP" sz="2000" dirty="0" smtClean="0"/>
          </a:p>
          <a:p>
            <a:pPr marL="0" indent="0">
              <a:buNone/>
            </a:pPr>
            <a:r>
              <a:rPr lang="ja-JP" altLang="en-US" sz="2000" dirty="0"/>
              <a:t>　</a:t>
            </a:r>
            <a:r>
              <a:rPr lang="ja-JP" altLang="en-US" sz="2000" dirty="0" smtClean="0"/>
              <a:t>　　　　　（</a:t>
            </a:r>
            <a:r>
              <a:rPr lang="en-US" altLang="ja-JP" sz="2000" dirty="0"/>
              <a:t>Convolutional Neural Networks</a:t>
            </a:r>
            <a:r>
              <a:rPr lang="ja-JP" altLang="en-US" sz="2000" dirty="0" smtClean="0"/>
              <a:t>）</a:t>
            </a:r>
            <a:endParaRPr lang="en-US" altLang="ja-JP" sz="2000" dirty="0" smtClean="0"/>
          </a:p>
          <a:p>
            <a:pPr marL="0" indent="0">
              <a:buNone/>
            </a:pPr>
            <a:r>
              <a:rPr lang="ja-JP" altLang="en-US" sz="2000" dirty="0"/>
              <a:t>　</a:t>
            </a:r>
            <a:r>
              <a:rPr lang="ja-JP" altLang="en-US" sz="2000" dirty="0" smtClean="0"/>
              <a:t>　</a:t>
            </a:r>
            <a:r>
              <a:rPr lang="en-US" altLang="ja-JP" sz="2000" dirty="0" smtClean="0"/>
              <a:t>……</a:t>
            </a:r>
          </a:p>
          <a:p>
            <a:pPr marL="0" indent="0">
              <a:buNone/>
            </a:pPr>
            <a:endParaRPr lang="ja-JP" altLang="en-US" sz="2000" dirty="0"/>
          </a:p>
          <a:p>
            <a:pPr marL="0" indent="0">
              <a:buNone/>
            </a:pPr>
            <a:endParaRPr kumimoji="1" lang="ja-JP" alt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591802"/>
            <a:ext cx="5832648" cy="201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4644008" y="5733256"/>
            <a:ext cx="2808312" cy="415498"/>
          </a:xfrm>
          <a:prstGeom prst="rect">
            <a:avLst/>
          </a:prstGeom>
          <a:noFill/>
        </p:spPr>
        <p:txBody>
          <a:bodyPr wrap="square" rtlCol="0">
            <a:spAutoFit/>
          </a:bodyPr>
          <a:lstStyle/>
          <a:p>
            <a:r>
              <a:rPr lang="fr-FR" altLang="ja-JP" sz="1050" dirty="0"/>
              <a:t>LeCun, Yann. </a:t>
            </a:r>
            <a:r>
              <a:rPr lang="fr-FR" altLang="ja-JP" sz="1050" dirty="0" smtClean="0"/>
              <a:t>LeNet-5</a:t>
            </a:r>
            <a:r>
              <a:rPr lang="fr-FR" altLang="ja-JP" sz="1050" dirty="0"/>
              <a:t>, </a:t>
            </a:r>
            <a:r>
              <a:rPr lang="fr-FR" altLang="ja-JP" sz="1050" dirty="0" smtClean="0"/>
              <a:t>Convolutional </a:t>
            </a:r>
            <a:r>
              <a:rPr lang="fr-FR" altLang="ja-JP" sz="1050" dirty="0"/>
              <a:t>neural </a:t>
            </a:r>
            <a:r>
              <a:rPr lang="fr-FR" altLang="ja-JP" sz="1050" dirty="0" smtClean="0"/>
              <a:t>network</a:t>
            </a:r>
            <a:r>
              <a:rPr lang="ja-JP" altLang="en-US" sz="1050" dirty="0"/>
              <a:t> </a:t>
            </a:r>
            <a:r>
              <a:rPr lang="en-US" altLang="ja-JP" sz="1050" dirty="0" smtClean="0"/>
              <a:t>1998</a:t>
            </a:r>
            <a:endParaRPr kumimoji="1" lang="ja-JP" altLang="en-US" sz="1050" dirty="0"/>
          </a:p>
        </p:txBody>
      </p:sp>
    </p:spTree>
    <p:extLst>
      <p:ext uri="{BB962C8B-B14F-4D97-AF65-F5344CB8AC3E}">
        <p14:creationId xmlns:p14="http://schemas.microsoft.com/office/powerpoint/2010/main" val="23104681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人工</a:t>
            </a:r>
            <a:r>
              <a:rPr lang="ja-JP" altLang="en-US" dirty="0" smtClean="0"/>
              <a:t>知能</a:t>
            </a:r>
            <a:r>
              <a:rPr lang="ja-JP" altLang="en-US" dirty="0"/>
              <a:t>アルゴリズム</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000" dirty="0" smtClean="0"/>
              <a:t>畳み込みニューラルネットワーク</a:t>
            </a:r>
            <a:r>
              <a:rPr lang="ja-JP" altLang="en-US" sz="2000" dirty="0"/>
              <a:t>（</a:t>
            </a:r>
            <a:r>
              <a:rPr lang="en-US" altLang="ja-JP" sz="2000" dirty="0"/>
              <a:t>CNN</a:t>
            </a:r>
            <a:r>
              <a:rPr lang="ja-JP" altLang="en-US" sz="2000" dirty="0"/>
              <a:t>）</a:t>
            </a:r>
          </a:p>
          <a:p>
            <a:pPr marL="0" indent="0">
              <a:buNone/>
            </a:pPr>
            <a:endParaRPr kumimoji="1" lang="ja-JP" alt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223" y="2348880"/>
            <a:ext cx="6253970" cy="3032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586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1143000"/>
          </a:xfrm>
        </p:spPr>
        <p:txBody>
          <a:bodyPr>
            <a:noAutofit/>
          </a:bodyPr>
          <a:lstStyle/>
          <a:p>
            <a:pPr algn="l"/>
            <a:r>
              <a:rPr kumimoji="1" lang="ja-JP" altLang="en-US" dirty="0" smtClean="0"/>
              <a:t>４．ソフトウェアの作成経験</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kumimoji="1" lang="ja-JP" altLang="en-US" dirty="0"/>
          </a:p>
        </p:txBody>
      </p:sp>
      <p:sp>
        <p:nvSpPr>
          <p:cNvPr id="4" name="テキスト ボックス 3"/>
          <p:cNvSpPr txBox="1"/>
          <p:nvPr/>
        </p:nvSpPr>
        <p:spPr>
          <a:xfrm>
            <a:off x="683568" y="1628800"/>
            <a:ext cx="8352928" cy="4524315"/>
          </a:xfrm>
          <a:prstGeom prst="rect">
            <a:avLst/>
          </a:prstGeom>
          <a:noFill/>
        </p:spPr>
        <p:txBody>
          <a:bodyPr wrap="square" rtlCol="0">
            <a:spAutoFit/>
          </a:bodyPr>
          <a:lstStyle/>
          <a:p>
            <a:r>
              <a:rPr kumimoji="1" lang="en-US" altLang="ja-JP" sz="3200" b="1" dirty="0" smtClean="0">
                <a:latin typeface="+mn-ea"/>
              </a:rPr>
              <a:t>4.1 </a:t>
            </a:r>
            <a:r>
              <a:rPr kumimoji="1" lang="ja-JP" altLang="en-US" sz="3200" b="1" dirty="0" smtClean="0">
                <a:latin typeface="+mn-ea"/>
              </a:rPr>
              <a:t>３</a:t>
            </a:r>
            <a:r>
              <a:rPr kumimoji="1" lang="en-US" altLang="ja-JP" sz="3200" b="1" dirty="0" smtClean="0">
                <a:latin typeface="+mn-ea"/>
              </a:rPr>
              <a:t>D</a:t>
            </a:r>
            <a:r>
              <a:rPr kumimoji="1" lang="ja-JP" altLang="en-US" sz="3200" b="1" dirty="0" smtClean="0">
                <a:latin typeface="+mn-ea"/>
              </a:rPr>
              <a:t>ゲームの作成</a:t>
            </a:r>
            <a:endParaRPr kumimoji="1" lang="en-US" altLang="ja-JP" sz="3200" b="1" dirty="0" smtClean="0">
              <a:latin typeface="+mn-ea"/>
            </a:endParaRPr>
          </a:p>
          <a:p>
            <a:endParaRPr lang="en-US" altLang="ja-JP" sz="3200" b="1" dirty="0">
              <a:latin typeface="+mn-ea"/>
            </a:endParaRPr>
          </a:p>
          <a:p>
            <a:r>
              <a:rPr lang="en-US" altLang="ja-JP" sz="3200" dirty="0" smtClean="0">
                <a:solidFill>
                  <a:schemeClr val="tx1">
                    <a:lumMod val="50000"/>
                    <a:lumOff val="50000"/>
                  </a:schemeClr>
                </a:solidFill>
                <a:latin typeface="+mn-ea"/>
              </a:rPr>
              <a:t>4.2 AR</a:t>
            </a:r>
            <a:r>
              <a:rPr lang="ja-JP" altLang="en-US" sz="3200" dirty="0">
                <a:solidFill>
                  <a:schemeClr val="tx1">
                    <a:lumMod val="50000"/>
                    <a:lumOff val="50000"/>
                  </a:schemeClr>
                </a:solidFill>
                <a:latin typeface="+mn-ea"/>
              </a:rPr>
              <a:t>（拡張現実）</a:t>
            </a:r>
            <a:r>
              <a:rPr lang="ja-JP" altLang="en-US" sz="3200" dirty="0" smtClean="0">
                <a:solidFill>
                  <a:schemeClr val="tx1">
                    <a:lumMod val="50000"/>
                    <a:lumOff val="50000"/>
                  </a:schemeClr>
                </a:solidFill>
                <a:latin typeface="+mn-ea"/>
              </a:rPr>
              <a:t>ゲーム</a:t>
            </a:r>
            <a:r>
              <a:rPr lang="ja-JP" altLang="en-US" sz="3200" dirty="0">
                <a:solidFill>
                  <a:schemeClr val="tx1">
                    <a:lumMod val="50000"/>
                    <a:lumOff val="50000"/>
                  </a:schemeClr>
                </a:solidFill>
                <a:latin typeface="+mn-ea"/>
              </a:rPr>
              <a:t>の</a:t>
            </a:r>
            <a:r>
              <a:rPr lang="ja-JP" altLang="en-US" sz="3200" dirty="0" smtClean="0">
                <a:solidFill>
                  <a:schemeClr val="tx1">
                    <a:lumMod val="50000"/>
                    <a:lumOff val="50000"/>
                  </a:schemeClr>
                </a:solidFill>
                <a:latin typeface="+mn-ea"/>
              </a:rPr>
              <a:t>作成</a:t>
            </a:r>
            <a:endParaRPr kumimoji="1" lang="en-US" altLang="ja-JP" sz="3200" dirty="0" smtClean="0">
              <a:solidFill>
                <a:schemeClr val="tx1">
                  <a:lumMod val="50000"/>
                  <a:lumOff val="50000"/>
                </a:schemeClr>
              </a:solidFill>
              <a:latin typeface="+mn-ea"/>
            </a:endParaRPr>
          </a:p>
          <a:p>
            <a:endParaRPr lang="en-US" altLang="ja-JP" sz="3200" b="1"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4.3 </a:t>
            </a:r>
            <a:r>
              <a:rPr lang="ja-JP" altLang="en-US" sz="3200" dirty="0" smtClean="0">
                <a:solidFill>
                  <a:schemeClr val="tx1">
                    <a:lumMod val="50000"/>
                    <a:lumOff val="50000"/>
                  </a:schemeClr>
                </a:solidFill>
                <a:latin typeface="+mn-ea"/>
              </a:rPr>
              <a:t>画像</a:t>
            </a:r>
            <a:r>
              <a:rPr lang="ja-JP" altLang="en-US" sz="3200" dirty="0">
                <a:solidFill>
                  <a:schemeClr val="tx1">
                    <a:lumMod val="50000"/>
                    <a:lumOff val="50000"/>
                  </a:schemeClr>
                </a:solidFill>
                <a:latin typeface="+mn-ea"/>
              </a:rPr>
              <a:t>処理に関連する</a:t>
            </a:r>
            <a:r>
              <a:rPr lang="ja-JP" altLang="en-US" sz="3200" dirty="0" smtClean="0">
                <a:solidFill>
                  <a:schemeClr val="tx1">
                    <a:lumMod val="50000"/>
                    <a:lumOff val="50000"/>
                  </a:schemeClr>
                </a:solidFill>
                <a:latin typeface="+mn-ea"/>
              </a:rPr>
              <a:t>ソフトウェア</a:t>
            </a:r>
            <a:endParaRPr lang="en-US" altLang="ja-JP" sz="3200" dirty="0" smtClean="0">
              <a:solidFill>
                <a:schemeClr val="tx1">
                  <a:lumMod val="50000"/>
                  <a:lumOff val="50000"/>
                </a:schemeClr>
              </a:solidFill>
              <a:latin typeface="+mn-ea"/>
            </a:endParaRPr>
          </a:p>
          <a:p>
            <a:endParaRPr lang="en-US" altLang="ja-JP" sz="3200"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 &amp; </a:t>
            </a:r>
            <a:r>
              <a:rPr lang="ja-JP" altLang="en-US" sz="3200" dirty="0" smtClean="0">
                <a:solidFill>
                  <a:schemeClr val="tx1">
                    <a:lumMod val="50000"/>
                    <a:lumOff val="50000"/>
                  </a:schemeClr>
                </a:solidFill>
                <a:latin typeface="+mn-ea"/>
              </a:rPr>
              <a:t>コンピュータビジョン</a:t>
            </a:r>
            <a:r>
              <a:rPr lang="ja-JP" altLang="en-US" sz="3200" dirty="0">
                <a:solidFill>
                  <a:schemeClr val="tx1">
                    <a:lumMod val="50000"/>
                    <a:lumOff val="50000"/>
                  </a:schemeClr>
                </a:solidFill>
                <a:latin typeface="+mn-ea"/>
              </a:rPr>
              <a:t>を利用する</a:t>
            </a:r>
            <a:r>
              <a:rPr lang="en-US" altLang="ja-JP" sz="3200" dirty="0">
                <a:solidFill>
                  <a:schemeClr val="tx1">
                    <a:lumMod val="50000"/>
                    <a:lumOff val="50000"/>
                  </a:schemeClr>
                </a:solidFill>
                <a:latin typeface="+mn-ea"/>
              </a:rPr>
              <a:t>AI</a:t>
            </a:r>
            <a:r>
              <a:rPr lang="ja-JP" altLang="en-US" sz="3200" dirty="0">
                <a:solidFill>
                  <a:schemeClr val="tx1">
                    <a:lumMod val="50000"/>
                    <a:lumOff val="50000"/>
                  </a:schemeClr>
                </a:solidFill>
                <a:latin typeface="+mn-ea"/>
              </a:rPr>
              <a:t>ソフトウェア</a:t>
            </a:r>
            <a:endParaRPr lang="en-US" altLang="ja-JP" sz="3200" dirty="0">
              <a:solidFill>
                <a:schemeClr val="tx1">
                  <a:lumMod val="50000"/>
                  <a:lumOff val="50000"/>
                </a:schemeClr>
              </a:solidFill>
              <a:latin typeface="+mn-ea"/>
            </a:endParaRPr>
          </a:p>
          <a:p>
            <a:endParaRPr lang="en-US" altLang="ja-JP" sz="3200" dirty="0">
              <a:latin typeface="+mn-ea"/>
            </a:endParaRPr>
          </a:p>
          <a:p>
            <a:endParaRPr kumimoji="1" lang="ja-JP" altLang="en-US" sz="3200" b="1" dirty="0">
              <a:latin typeface="+mn-ea"/>
            </a:endParaRPr>
          </a:p>
        </p:txBody>
      </p:sp>
    </p:spTree>
    <p:extLst>
      <p:ext uri="{BB962C8B-B14F-4D97-AF65-F5344CB8AC3E}">
        <p14:creationId xmlns:p14="http://schemas.microsoft.com/office/powerpoint/2010/main" val="38891092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人工</a:t>
            </a:r>
            <a:r>
              <a:rPr lang="ja-JP" altLang="en-US" dirty="0" smtClean="0"/>
              <a:t>知能</a:t>
            </a:r>
            <a:r>
              <a:rPr lang="ja-JP" altLang="en-US" dirty="0"/>
              <a:t>アルゴリズム</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CNN</a:t>
            </a:r>
            <a:r>
              <a:rPr lang="ja-JP" altLang="en-US" sz="2000" dirty="0" smtClean="0"/>
              <a:t>を利用するコンピュータビジョン（</a:t>
            </a:r>
            <a:r>
              <a:rPr lang="en-US" altLang="ja-JP" sz="2000" dirty="0"/>
              <a:t>C</a:t>
            </a:r>
            <a:r>
              <a:rPr lang="en-US" altLang="ja-JP" sz="2000" dirty="0" smtClean="0"/>
              <a:t>omputer Vision</a:t>
            </a:r>
            <a:r>
              <a:rPr lang="ja-JP" altLang="en-US" sz="2000" dirty="0" smtClean="0"/>
              <a:t>）</a:t>
            </a:r>
            <a:endParaRPr lang="ja-JP" altLang="en-US" sz="2000" dirty="0"/>
          </a:p>
          <a:p>
            <a:pPr marL="0" indent="0">
              <a:buNone/>
            </a:pPr>
            <a:endParaRPr kumimoji="1" lang="ja-JP" altLang="en-US" sz="2000" dirty="0"/>
          </a:p>
        </p:txBody>
      </p:sp>
      <p:pic>
        <p:nvPicPr>
          <p:cNvPr id="3074" name="Picture 2" descr="https://raw.githubusercontent.com/tensorflow/models/master/research/object_detection/g3doc/img/kites_detections_outpu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6408712" cy="42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2036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卒業論文</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ja-JP" altLang="en-US" sz="2000" dirty="0"/>
              <a:t>テーマ</a:t>
            </a:r>
            <a:r>
              <a:rPr lang="ja-JP" altLang="en-US" sz="2000" dirty="0" smtClean="0"/>
              <a:t>：</a:t>
            </a:r>
            <a:endParaRPr lang="en-US" altLang="ja-JP" sz="2000" dirty="0"/>
          </a:p>
          <a:p>
            <a:pPr marL="0" indent="0">
              <a:buNone/>
            </a:pPr>
            <a:r>
              <a:rPr lang="ja-JP" altLang="en-US" sz="2000" dirty="0" smtClean="0"/>
              <a:t>　　セキュリティ</a:t>
            </a:r>
            <a:r>
              <a:rPr lang="ja-JP" altLang="en-US" sz="2000" dirty="0"/>
              <a:t>検査</a:t>
            </a:r>
            <a:r>
              <a:rPr lang="ja-JP" altLang="en-US" sz="2000" dirty="0" smtClean="0"/>
              <a:t>装置のイメージ</a:t>
            </a:r>
            <a:r>
              <a:rPr lang="ja-JP" altLang="en-US" sz="2000" dirty="0"/>
              <a:t>に基づく</a:t>
            </a:r>
            <a:r>
              <a:rPr lang="ja-JP" altLang="en-US" sz="2000" dirty="0" smtClean="0"/>
              <a:t>禁止品</a:t>
            </a:r>
            <a:r>
              <a:rPr lang="ja-JP" altLang="en-US" sz="2000" dirty="0"/>
              <a:t>検出ソフトウェアの設計</a:t>
            </a:r>
            <a:r>
              <a:rPr lang="ja-JP" altLang="en-US" sz="2000" dirty="0" smtClean="0"/>
              <a:t>と</a:t>
            </a:r>
            <a:r>
              <a:rPr lang="ja-JP" altLang="en-US" sz="2000" dirty="0"/>
              <a:t>実現</a:t>
            </a:r>
            <a:endParaRPr lang="en-US" altLang="ja-JP" sz="2000" dirty="0" smtClean="0"/>
          </a:p>
          <a:p>
            <a:endParaRPr lang="en-US" altLang="ja-JP" sz="2000" dirty="0"/>
          </a:p>
          <a:p>
            <a:r>
              <a:rPr lang="ja-JP" altLang="en-US" sz="2000" dirty="0" smtClean="0"/>
              <a:t>概要：</a:t>
            </a:r>
            <a:endParaRPr lang="en-US" altLang="ja-JP" sz="2000" dirty="0"/>
          </a:p>
          <a:p>
            <a:pPr marL="0" indent="0">
              <a:buNone/>
            </a:pPr>
            <a:r>
              <a:rPr lang="en-US" altLang="ja-JP" sz="2000" dirty="0" smtClean="0"/>
              <a:t>     </a:t>
            </a:r>
            <a:r>
              <a:rPr lang="en-US" altLang="ja-JP" sz="2000" dirty="0" err="1" smtClean="0"/>
              <a:t>OpenCV</a:t>
            </a:r>
            <a:r>
              <a:rPr lang="ja-JP" altLang="en-US" sz="2000" dirty="0" err="1" smtClean="0"/>
              <a:t>、</a:t>
            </a:r>
            <a:r>
              <a:rPr lang="en-US" altLang="ja-JP" sz="2000" dirty="0" err="1" smtClean="0"/>
              <a:t>Numpy</a:t>
            </a:r>
            <a:r>
              <a:rPr lang="ja-JP" altLang="en-US" sz="2000" dirty="0" smtClean="0"/>
              <a:t>や</a:t>
            </a:r>
            <a:r>
              <a:rPr lang="en-US" altLang="ja-JP" sz="2000" dirty="0" err="1" smtClean="0"/>
              <a:t>Tensorflow</a:t>
            </a:r>
            <a:r>
              <a:rPr lang="ja-JP" altLang="en-US" sz="2000" dirty="0"/>
              <a:t>などのソフトウェアライブラリを利用して</a:t>
            </a:r>
            <a:r>
              <a:rPr lang="ja-JP" altLang="en-US" sz="2000" dirty="0" smtClean="0"/>
              <a:t>、特定</a:t>
            </a:r>
            <a:r>
              <a:rPr lang="ja-JP" altLang="en-US" sz="2000" dirty="0"/>
              <a:t>の構造を</a:t>
            </a:r>
            <a:r>
              <a:rPr lang="ja-JP" altLang="en-US" sz="2000" dirty="0" smtClean="0"/>
              <a:t>持つ</a:t>
            </a:r>
            <a:r>
              <a:rPr lang="ja-JP" altLang="en-US" sz="2000" dirty="0"/>
              <a:t>畳み込み</a:t>
            </a:r>
            <a:r>
              <a:rPr lang="ja-JP" altLang="en-US" sz="2000" dirty="0" smtClean="0"/>
              <a:t>ニューラルネットワーク（</a:t>
            </a:r>
            <a:r>
              <a:rPr lang="en-US" altLang="ja-JP" sz="2000" dirty="0" smtClean="0"/>
              <a:t>CNN</a:t>
            </a:r>
            <a:r>
              <a:rPr lang="ja-JP" altLang="en-US" sz="2000" dirty="0" smtClean="0"/>
              <a:t>）を</a:t>
            </a:r>
            <a:r>
              <a:rPr lang="ja-JP" altLang="en-US" sz="2000" dirty="0"/>
              <a:t>構築</a:t>
            </a:r>
            <a:r>
              <a:rPr lang="ja-JP" altLang="en-US" sz="2000" dirty="0" smtClean="0"/>
              <a:t>することにより、</a:t>
            </a:r>
            <a:r>
              <a:rPr lang="ja-JP" altLang="en-US" sz="2000" dirty="0"/>
              <a:t>スキャン</a:t>
            </a:r>
            <a:r>
              <a:rPr lang="ja-JP" altLang="en-US" sz="2000" dirty="0" smtClean="0"/>
              <a:t>されたアイテム</a:t>
            </a:r>
            <a:r>
              <a:rPr lang="ja-JP" altLang="en-US" sz="2000" dirty="0"/>
              <a:t>の種類を自動的に</a:t>
            </a:r>
            <a:r>
              <a:rPr lang="ja-JP" altLang="en-US" sz="2000" dirty="0" smtClean="0"/>
              <a:t>識別できるソフトウェアを実現する。</a:t>
            </a:r>
            <a:endParaRPr lang="en-US" altLang="ja-JP" sz="2000" dirty="0" smtClean="0"/>
          </a:p>
          <a:p>
            <a:pPr marL="0" indent="0">
              <a:buNone/>
            </a:pPr>
            <a:endParaRPr lang="en-US" altLang="ja-JP" sz="2000" dirty="0"/>
          </a:p>
          <a:p>
            <a:r>
              <a:rPr lang="en-US" altLang="ja-JP" sz="2000" dirty="0" smtClean="0"/>
              <a:t>PS:</a:t>
            </a:r>
            <a:r>
              <a:rPr lang="ja-JP" altLang="en-US" sz="2000" dirty="0" smtClean="0"/>
              <a:t>　すべて</a:t>
            </a:r>
            <a:r>
              <a:rPr lang="ja-JP" altLang="en-US" sz="2000" dirty="0"/>
              <a:t>の機能</a:t>
            </a:r>
            <a:r>
              <a:rPr lang="ja-JP" altLang="en-US" sz="2000" dirty="0" smtClean="0"/>
              <a:t>は</a:t>
            </a:r>
            <a:r>
              <a:rPr lang="en-US" altLang="ja-JP" sz="2000" dirty="0"/>
              <a:t>Pyt</a:t>
            </a:r>
            <a:r>
              <a:rPr lang="en-US" altLang="ja-JP" sz="2000" dirty="0" smtClean="0"/>
              <a:t>hon</a:t>
            </a:r>
            <a:r>
              <a:rPr lang="ja-JP" altLang="en-US" sz="2000" dirty="0"/>
              <a:t>で実現</a:t>
            </a:r>
            <a:r>
              <a:rPr lang="ja-JP" altLang="en-US" sz="2000" dirty="0" smtClean="0"/>
              <a:t>され</a:t>
            </a:r>
            <a:r>
              <a:rPr lang="ja-JP" altLang="en-US" sz="2000" dirty="0"/>
              <a:t>た</a:t>
            </a:r>
            <a:r>
              <a:rPr lang="ja-JP" altLang="en-US" sz="2000" dirty="0" smtClean="0"/>
              <a:t>。</a:t>
            </a:r>
            <a:endParaRPr lang="en-US" altLang="ja-JP" sz="2000" dirty="0" smtClean="0"/>
          </a:p>
          <a:p>
            <a:pPr marL="0" indent="0">
              <a:buNone/>
            </a:pPr>
            <a:r>
              <a:rPr lang="ja-JP" altLang="en-US" sz="2000" dirty="0" smtClean="0"/>
              <a:t>　　　　　　コード</a:t>
            </a:r>
            <a:r>
              <a:rPr lang="ja-JP" altLang="en-US" sz="2000" dirty="0"/>
              <a:t>の量は約</a:t>
            </a:r>
            <a:r>
              <a:rPr lang="en-US" altLang="ja-JP" sz="2000" dirty="0"/>
              <a:t>8000</a:t>
            </a:r>
            <a:r>
              <a:rPr lang="ja-JP" altLang="en-US" sz="2000" dirty="0" smtClean="0"/>
              <a:t>行である。</a:t>
            </a:r>
            <a:endParaRPr lang="en-US" altLang="ja-JP" sz="2000" dirty="0" smtClean="0"/>
          </a:p>
          <a:p>
            <a:pPr marL="0" indent="0">
              <a:buNone/>
            </a:pPr>
            <a:r>
              <a:rPr lang="ja-JP" altLang="en-US" sz="2000" dirty="0"/>
              <a:t>　　　　　</a:t>
            </a:r>
            <a:r>
              <a:rPr lang="ja-JP" altLang="en-US" sz="2000" dirty="0" smtClean="0"/>
              <a:t>　中国の東北大学の卒業論文優秀賞</a:t>
            </a:r>
            <a:r>
              <a:rPr lang="ja-JP" altLang="en-US" sz="2000" dirty="0"/>
              <a:t>を受賞</a:t>
            </a:r>
            <a:r>
              <a:rPr lang="ja-JP" altLang="en-US" sz="2000" dirty="0" smtClean="0"/>
              <a:t>した。</a:t>
            </a:r>
            <a:endParaRPr kumimoji="1" lang="ja-JP" altLang="en-US" sz="2000" dirty="0"/>
          </a:p>
        </p:txBody>
      </p:sp>
    </p:spTree>
    <p:extLst>
      <p:ext uri="{BB962C8B-B14F-4D97-AF65-F5344CB8AC3E}">
        <p14:creationId xmlns:p14="http://schemas.microsoft.com/office/powerpoint/2010/main" val="37291731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780928"/>
            <a:ext cx="8229600" cy="1143000"/>
          </a:xfrm>
        </p:spPr>
        <p:txBody>
          <a:bodyPr/>
          <a:lstStyle/>
          <a:p>
            <a:r>
              <a:rPr lang="ja-JP" altLang="en-US" dirty="0" smtClean="0"/>
              <a:t>コンピュータのすべてを知りたい</a:t>
            </a:r>
            <a:endParaRPr kumimoji="1" lang="ja-JP" altLang="en-US" dirty="0"/>
          </a:p>
        </p:txBody>
      </p:sp>
    </p:spTree>
    <p:extLst>
      <p:ext uri="{BB962C8B-B14F-4D97-AF65-F5344CB8AC3E}">
        <p14:creationId xmlns:p14="http://schemas.microsoft.com/office/powerpoint/2010/main" val="3300763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636912"/>
            <a:ext cx="8229600" cy="1143000"/>
          </a:xfrm>
        </p:spPr>
        <p:txBody>
          <a:bodyPr/>
          <a:lstStyle/>
          <a:p>
            <a:r>
              <a:rPr kumimoji="1" lang="ja-JP" altLang="en-US" dirty="0" smtClean="0"/>
              <a:t>ご清聴ありがどうございます。</a:t>
            </a:r>
            <a:endParaRPr kumimoji="1" lang="ja-JP" altLang="en-US" dirty="0"/>
          </a:p>
        </p:txBody>
      </p:sp>
    </p:spTree>
    <p:extLst>
      <p:ext uri="{BB962C8B-B14F-4D97-AF65-F5344CB8AC3E}">
        <p14:creationId xmlns:p14="http://schemas.microsoft.com/office/powerpoint/2010/main" val="603924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939336" cy="1143000"/>
          </a:xfrm>
        </p:spPr>
        <p:txBody>
          <a:bodyPr>
            <a:normAutofit/>
          </a:bodyPr>
          <a:lstStyle/>
          <a:p>
            <a:pPr algn="l"/>
            <a:r>
              <a:rPr lang="ja-JP" altLang="en-US" b="1" dirty="0" smtClean="0">
                <a:latin typeface="+mn-ea"/>
              </a:rPr>
              <a:t>３</a:t>
            </a:r>
            <a:r>
              <a:rPr lang="en-US" altLang="ja-JP" b="1" dirty="0">
                <a:latin typeface="+mn-ea"/>
              </a:rPr>
              <a:t>D</a:t>
            </a:r>
            <a:r>
              <a:rPr lang="ja-JP" altLang="en-US" b="1" dirty="0">
                <a:latin typeface="+mn-ea"/>
              </a:rPr>
              <a:t>ゲームの作成</a:t>
            </a:r>
            <a:endParaRPr lang="en-US" altLang="ja-JP" b="1" dirty="0">
              <a:latin typeface="+mn-ea"/>
            </a:endParaRPr>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smtClean="0"/>
              <a:t>目次</a:t>
            </a:r>
            <a:endParaRPr lang="en-US" altLang="ja-JP" sz="3600" dirty="0" smtClean="0"/>
          </a:p>
          <a:p>
            <a:r>
              <a:rPr lang="ja-JP" altLang="en-US" sz="2400" dirty="0"/>
              <a:t>１</a:t>
            </a:r>
            <a:r>
              <a:rPr lang="ja-JP" altLang="en-US" sz="2400" dirty="0" smtClean="0"/>
              <a:t>．背景</a:t>
            </a:r>
            <a:endParaRPr lang="en-US" altLang="ja-JP" sz="2400" dirty="0" smtClean="0"/>
          </a:p>
          <a:p>
            <a:r>
              <a:rPr lang="ja-JP" altLang="en-US" sz="2400" dirty="0"/>
              <a:t>２</a:t>
            </a:r>
            <a:r>
              <a:rPr lang="ja-JP" altLang="en-US" sz="2400" dirty="0" smtClean="0"/>
              <a:t>．概要</a:t>
            </a:r>
            <a:endParaRPr lang="en-US" altLang="ja-JP" sz="2400" dirty="0" smtClean="0"/>
          </a:p>
          <a:p>
            <a:r>
              <a:rPr lang="ja-JP" altLang="en-US" sz="2400" dirty="0" smtClean="0"/>
              <a:t>３．ツールと技術</a:t>
            </a:r>
            <a:endParaRPr lang="en-US" altLang="ja-JP" sz="2400" dirty="0" smtClean="0"/>
          </a:p>
          <a:p>
            <a:r>
              <a:rPr lang="ja-JP" altLang="en-US" sz="2400" dirty="0" smtClean="0"/>
              <a:t>４．プロセス</a:t>
            </a:r>
            <a:endParaRPr lang="en-US" altLang="ja-JP" sz="2400" dirty="0" smtClean="0"/>
          </a:p>
          <a:p>
            <a:r>
              <a:rPr lang="ja-JP" altLang="en-US" sz="2400" dirty="0" smtClean="0"/>
              <a:t>５</a:t>
            </a:r>
            <a:r>
              <a:rPr lang="ja-JP" altLang="en-US" sz="2400" dirty="0"/>
              <a:t>．難しいところ</a:t>
            </a:r>
            <a:endParaRPr lang="en-US" altLang="ja-JP" sz="2400" dirty="0"/>
          </a:p>
          <a:p>
            <a:r>
              <a:rPr lang="ja-JP" altLang="en-US" sz="2400" dirty="0" smtClean="0"/>
              <a:t>６．感想</a:t>
            </a:r>
            <a:endParaRPr lang="en-US" altLang="ja-JP" sz="2400" dirty="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Tree>
    <p:extLst>
      <p:ext uri="{BB962C8B-B14F-4D97-AF65-F5344CB8AC3E}">
        <p14:creationId xmlns:p14="http://schemas.microsoft.com/office/powerpoint/2010/main" val="418513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大学三年生</a:t>
            </a:r>
            <a:r>
              <a:rPr lang="ja-JP" altLang="en-US" sz="2000" dirty="0"/>
              <a:t>の</a:t>
            </a:r>
            <a:r>
              <a:rPr lang="ja-JP" altLang="en-US" sz="2000" dirty="0" smtClean="0"/>
              <a:t>ときに、ゲームデザインというコースで学んだ知識を運用するために、このゲームを造った。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8" t="1226" r="14834"/>
          <a:stretch/>
        </p:blipFill>
        <p:spPr bwMode="auto">
          <a:xfrm>
            <a:off x="4355976" y="3933056"/>
            <a:ext cx="3422098" cy="2802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49" t="2349" r="15089" b="1279"/>
          <a:stretch/>
        </p:blipFill>
        <p:spPr bwMode="auto">
          <a:xfrm>
            <a:off x="1403648" y="3449651"/>
            <a:ext cx="3384376" cy="2715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5178845"/>
      </p:ext>
    </p:extLst>
  </p:cSld>
  <p:clrMapOvr>
    <a:masterClrMapping/>
  </p:clrMapOvr>
  <mc:AlternateContent xmlns:mc="http://schemas.openxmlformats.org/markup-compatibility/2006" xmlns:p14="http://schemas.microsoft.com/office/powerpoint/2010/main">
    <mc:Choice Requires="p14">
      <p:transition spd="slow" p14:dur="2000" advTm="2642"/>
    </mc:Choice>
    <mc:Fallback xmlns="">
      <p:transition spd="slow" advTm="264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２</a:t>
            </a:r>
            <a:r>
              <a:rPr lang="ja-JP" altLang="en-US" dirty="0" smtClean="0"/>
              <a:t>．概要</a:t>
            </a:r>
            <a:endParaRPr lang="en-US" altLang="ja-JP" dirty="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278771317"/>
              </p:ext>
            </p:extLst>
          </p:nvPr>
        </p:nvGraphicFramePr>
        <p:xfrm>
          <a:off x="1115616" y="2276872"/>
          <a:ext cx="7056784" cy="3290664"/>
        </p:xfrm>
        <a:graphic>
          <a:graphicData uri="http://schemas.openxmlformats.org/drawingml/2006/table">
            <a:tbl>
              <a:tblPr firstRow="1" bandRow="1">
                <a:tableStyleId>{93296810-A885-4BE3-A3E7-6D5BEEA58F35}</a:tableStyleId>
              </a:tblPr>
              <a:tblGrid>
                <a:gridCol w="2109760"/>
                <a:gridCol w="4947024"/>
              </a:tblGrid>
              <a:tr h="545385">
                <a:tc gridSpan="2">
                  <a:txBody>
                    <a:bodyPr/>
                    <a:lstStyle/>
                    <a:p>
                      <a:pPr algn="ctr"/>
                      <a:r>
                        <a:rPr lang="en-US" altLang="ja-JP" sz="1800" dirty="0" smtClean="0"/>
                        <a:t>FPS</a:t>
                      </a:r>
                      <a:r>
                        <a:rPr lang="ja-JP" altLang="en-US" sz="1800" dirty="0" smtClean="0"/>
                        <a:t>ゲーム（一人称視点シューティングゲーム）</a:t>
                      </a:r>
                      <a:endParaRPr kumimoji="1" lang="ja-JP" altLang="en-US" dirty="0"/>
                    </a:p>
                  </a:txBody>
                  <a:tcPr/>
                </a:tc>
                <a:tc hMerge="1">
                  <a:txBody>
                    <a:bodyPr/>
                    <a:lstStyle/>
                    <a:p>
                      <a:endParaRPr kumimoji="1" lang="ja-JP" altLang="en-US" dirty="0"/>
                    </a:p>
                  </a:txBody>
                  <a:tcPr/>
                </a:tc>
              </a:tr>
              <a:tr h="545385">
                <a:tc>
                  <a:txBody>
                    <a:bodyPr/>
                    <a:lstStyle/>
                    <a:p>
                      <a:r>
                        <a:rPr lang="ja-JP" altLang="en-US" sz="1800" dirty="0" smtClean="0"/>
                        <a:t>開発時間</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45</a:t>
                      </a:r>
                      <a:r>
                        <a:rPr lang="ja-JP" altLang="en-US" sz="1800" dirty="0" smtClean="0"/>
                        <a:t>時間程度（期間１か月）</a:t>
                      </a:r>
                      <a:endParaRPr lang="en-US" altLang="ja-JP" sz="1800" dirty="0" smtClean="0"/>
                    </a:p>
                  </a:txBody>
                  <a:tcPr/>
                </a:tc>
              </a:tr>
              <a:tr h="1285494">
                <a:tc>
                  <a:txBody>
                    <a:bodyPr/>
                    <a:lstStyle/>
                    <a:p>
                      <a:r>
                        <a:rPr lang="ja-JP" altLang="en-US" sz="1800" dirty="0" smtClean="0"/>
                        <a:t>ストーリー</a:t>
                      </a:r>
                      <a:endParaRPr kumimoji="1" lang="ja-JP" altLang="en-US" dirty="0"/>
                    </a:p>
                  </a:txBody>
                  <a:tcPr/>
                </a:tc>
                <a:tc>
                  <a:txBody>
                    <a:bodyPr/>
                    <a:lstStyle/>
                    <a:p>
                      <a:pPr algn="l"/>
                      <a:r>
                        <a:rPr kumimoji="1" lang="ja-JP" altLang="en-US" dirty="0" smtClean="0"/>
                        <a:t>　主人公は暗闇の中で未知の谷に着陸し、ステージに隠されたピラミッドを見つけて破壊することによって村を救うというストーリーで、隠されたピラミッドは無限に主人公を攻撃するゾンビを生成できる。</a:t>
                      </a:r>
                    </a:p>
                  </a:txBody>
                  <a:tcPr/>
                </a:tc>
              </a:tr>
              <a:tr h="545385">
                <a:tc>
                  <a:txBody>
                    <a:bodyPr/>
                    <a:lstStyle/>
                    <a:p>
                      <a:r>
                        <a:rPr kumimoji="1" lang="ja-JP" altLang="en-US" sz="1800" dirty="0" smtClean="0"/>
                        <a:t>クリア条件</a:t>
                      </a:r>
                      <a:endParaRPr kumimoji="1" lang="ja-JP" altLang="en-US" dirty="0"/>
                    </a:p>
                  </a:txBody>
                  <a:tcPr/>
                </a:tc>
                <a:tc>
                  <a:txBody>
                    <a:bodyPr/>
                    <a:lstStyle/>
                    <a:p>
                      <a:r>
                        <a:rPr kumimoji="1" lang="ja-JP" altLang="en-US" smtClean="0"/>
                        <a:t>　プレーヤー</a:t>
                      </a:r>
                      <a:r>
                        <a:rPr kumimoji="1" lang="ja-JP" altLang="en-US" dirty="0" smtClean="0"/>
                        <a:t>がすべてのピラミッドを破壊した後、ゲームは終了する</a:t>
                      </a:r>
                      <a:r>
                        <a:rPr kumimoji="1" lang="ja-JP" altLang="en-US" smtClean="0"/>
                        <a:t>。プレーヤー</a:t>
                      </a:r>
                      <a:r>
                        <a:rPr kumimoji="1" lang="ja-JP" altLang="en-US" dirty="0" smtClean="0"/>
                        <a:t>のスコアは、ゲーム終了後自動的に計算される。</a:t>
                      </a:r>
                      <a:endParaRPr kumimoji="1" lang="ja-JP" altLang="en-US" dirty="0"/>
                    </a:p>
                  </a:txBody>
                  <a:tcPr/>
                </a:tc>
              </a:tr>
            </a:tbl>
          </a:graphicData>
        </a:graphic>
      </p:graphicFrame>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
        <p:nvSpPr>
          <p:cNvPr id="2" name="テキスト ボックス 1"/>
          <p:cNvSpPr txBox="1"/>
          <p:nvPr/>
        </p:nvSpPr>
        <p:spPr>
          <a:xfrm>
            <a:off x="1043608" y="5877272"/>
            <a:ext cx="7128792" cy="646331"/>
          </a:xfrm>
          <a:prstGeom prst="rect">
            <a:avLst/>
          </a:prstGeom>
          <a:noFill/>
        </p:spPr>
        <p:txBody>
          <a:bodyPr wrap="square" rtlCol="0">
            <a:spAutoFit/>
          </a:bodyPr>
          <a:lstStyle/>
          <a:p>
            <a:r>
              <a:rPr kumimoji="1" lang="en-US" altLang="ja-JP" dirty="0" smtClean="0"/>
              <a:t>PS</a:t>
            </a:r>
            <a:r>
              <a:rPr lang="ja-JP" altLang="en-US" dirty="0" smtClean="0"/>
              <a:t>：</a:t>
            </a:r>
            <a:r>
              <a:rPr lang="ja-JP" altLang="en-US" dirty="0"/>
              <a:t>友達</a:t>
            </a:r>
            <a:r>
              <a:rPr lang="ja-JP" altLang="en-US" dirty="0" smtClean="0"/>
              <a:t>のスコア</a:t>
            </a:r>
            <a:r>
              <a:rPr lang="ja-JP" altLang="en-US" dirty="0"/>
              <a:t>と</a:t>
            </a:r>
            <a:r>
              <a:rPr lang="ja-JP" altLang="en-US" dirty="0" smtClean="0"/>
              <a:t>比較</a:t>
            </a:r>
            <a:r>
              <a:rPr lang="ja-JP" altLang="en-US" dirty="0"/>
              <a:t>することによってゲームをより競争力のあるものにすることが</a:t>
            </a:r>
            <a:r>
              <a:rPr lang="ja-JP" altLang="en-US" dirty="0" smtClean="0"/>
              <a:t>できる。</a:t>
            </a:r>
            <a:endParaRPr kumimoji="1" lang="ja-JP" altLang="en-US" dirty="0"/>
          </a:p>
        </p:txBody>
      </p:sp>
    </p:spTree>
    <p:extLst>
      <p:ext uri="{BB962C8B-B14F-4D97-AF65-F5344CB8AC3E}">
        <p14:creationId xmlns:p14="http://schemas.microsoft.com/office/powerpoint/2010/main" val="18282429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雪藤">
      <a:dk1>
        <a:sysClr val="windowText" lastClr="000000"/>
      </a:dk1>
      <a:lt1>
        <a:sysClr val="window" lastClr="FFFFFF"/>
      </a:lt1>
      <a:dk2>
        <a:srgbClr val="000049"/>
      </a:dk2>
      <a:lt2>
        <a:srgbClr val="E3E8FF"/>
      </a:lt2>
      <a:accent1>
        <a:srgbClr val="947098"/>
      </a:accent1>
      <a:accent2>
        <a:srgbClr val="809E90"/>
      </a:accent2>
      <a:accent3>
        <a:srgbClr val="7574AC"/>
      </a:accent3>
      <a:accent4>
        <a:srgbClr val="A4715D"/>
      </a:accent4>
      <a:accent5>
        <a:srgbClr val="9E9E78"/>
      </a:accent5>
      <a:accent6>
        <a:srgbClr val="6079A4"/>
      </a:accent6>
      <a:hlink>
        <a:srgbClr val="0000FF"/>
      </a:hlink>
      <a:folHlink>
        <a:srgbClr val="800080"/>
      </a:folHlink>
    </a:clrScheme>
    <a:fontScheme name="雪藤">
      <a:majorFont>
        <a:latin typeface="Bookman Old Style"/>
        <a:ea typeface=""/>
        <a:cs typeface=""/>
        <a:font script="Jpan" typeface="HGP明朝E"/>
        <a:font script="Hang" typeface="돋움"/>
        <a:font script="Hans" typeface="黑体"/>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方正舒体"/>
        <a:font script="Hant" typeface="標楷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Wistaria</Template>
  <TotalTime>5766</TotalTime>
  <Words>4138</Words>
  <Application>Microsoft Office PowerPoint</Application>
  <PresentationFormat>画面に合わせる (4:3)</PresentationFormat>
  <Paragraphs>916</Paragraphs>
  <Slides>63</Slides>
  <Notes>56</Notes>
  <HiddenSlides>0</HiddenSlides>
  <MMClips>0</MMClips>
  <ScaleCrop>false</ScaleCrop>
  <HeadingPairs>
    <vt:vector size="4" baseType="variant">
      <vt:variant>
        <vt:lpstr>テーマ</vt:lpstr>
      </vt:variant>
      <vt:variant>
        <vt:i4>1</vt:i4>
      </vt:variant>
      <vt:variant>
        <vt:lpstr>スライド タイトル</vt:lpstr>
      </vt:variant>
      <vt:variant>
        <vt:i4>63</vt:i4>
      </vt:variant>
    </vt:vector>
  </HeadingPairs>
  <TitlesOfParts>
    <vt:vector size="64" baseType="lpstr">
      <vt:lpstr>雪藤</vt:lpstr>
      <vt:lpstr>学生時代、身に付けた知識、技術について</vt:lpstr>
      <vt:lpstr>紹介内容</vt:lpstr>
      <vt:lpstr>１．自分の専攻</vt:lpstr>
      <vt:lpstr>２．プログラミング言語</vt:lpstr>
      <vt:lpstr>３．使用してきたツール</vt:lpstr>
      <vt:lpstr>４．ソフトウェアの作成経験</vt:lpstr>
      <vt:lpstr>３Dゲームの作成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４．ソフトウェアの作成経験</vt:lpstr>
      <vt:lpstr>つづく</vt:lpstr>
      <vt:lpstr>４．ソフトウェアの作成経験</vt:lpstr>
      <vt:lpstr>紹介内容</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ご清聴ありがどうございます。</vt:lpstr>
      <vt:lpstr>経験、論文について</vt:lpstr>
      <vt:lpstr>紹介内容</vt:lpstr>
      <vt:lpstr>過去のインターンシップ体験</vt:lpstr>
      <vt:lpstr>人工知能アルゴリズム</vt:lpstr>
      <vt:lpstr>人工知能アルゴリズム</vt:lpstr>
      <vt:lpstr>人工知能アルゴリズム</vt:lpstr>
      <vt:lpstr>卒業論文</vt:lpstr>
      <vt:lpstr>コンピュータのすべてを知りたい</vt:lpstr>
      <vt:lpstr>ご清聴ありがどうございます。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徐 宏伸</dc:creator>
  <cp:lastModifiedBy>徐 宏伸</cp:lastModifiedBy>
  <cp:revision>620</cp:revision>
  <dcterms:created xsi:type="dcterms:W3CDTF">2018-10-10T00:00:53Z</dcterms:created>
  <dcterms:modified xsi:type="dcterms:W3CDTF">2018-10-30T07:44:48Z</dcterms:modified>
</cp:coreProperties>
</file>